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82" r:id="rId4"/>
    <p:sldId id="280" r:id="rId5"/>
    <p:sldId id="283" r:id="rId6"/>
    <p:sldId id="284" r:id="rId7"/>
    <p:sldId id="281" r:id="rId8"/>
    <p:sldId id="260" r:id="rId9"/>
    <p:sldId id="268" r:id="rId10"/>
    <p:sldId id="269" r:id="rId11"/>
    <p:sldId id="271" r:id="rId12"/>
    <p:sldId id="270" r:id="rId13"/>
    <p:sldId id="272" r:id="rId14"/>
    <p:sldId id="273" r:id="rId15"/>
    <p:sldId id="274" r:id="rId16"/>
    <p:sldId id="275" r:id="rId17"/>
    <p:sldId id="276" r:id="rId18"/>
    <p:sldId id="277" r:id="rId19"/>
    <p:sldId id="278" r:id="rId20"/>
    <p:sldId id="279" r:id="rId21"/>
    <p:sldId id="285" r:id="rId22"/>
    <p:sldId id="287" r:id="rId23"/>
    <p:sldId id="286" r:id="rId24"/>
    <p:sldId id="288" r:id="rId25"/>
    <p:sldId id="289"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5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B5CFAB-CB00-4A78-B194-FBC2356E5D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154FC23-A820-477A-B7E8-6E1540E684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D95D9C5-7669-4FAF-B9F5-A711729E60DB}"/>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EA2FC20E-AF0D-4F23-9721-85301C71A6F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FE4AD2F-F7C8-495D-A79D-D2DDB32F6340}"/>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165838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A139C-F9F4-4F73-AB72-F18D930F993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75151FD-2326-4569-8E86-42AFD9D6F0B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1463E88-A763-469E-B42C-A28A8B0D717F}"/>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1FBE5492-FBDA-4306-B7A8-A076151197E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5B93172-E62E-4FED-94CA-253829487259}"/>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366282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E7F5D5-DE64-4CB8-A807-6010CFFE2B1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62AFEA-F3C9-4F50-ACB4-2D89159AAC1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477B26F-F6A6-46B0-BE13-741BAD022756}"/>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0C0B4644-6669-4941-A897-77953DD66D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5ED0694-1072-41F7-B54F-EFBD55D3C363}"/>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26242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748DD-C4A1-4F96-90FE-01F0ED6D8E2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FFEA43E-C44D-4749-8081-B3F07D77DC2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CD237B-5036-414F-B357-54089EE85E63}"/>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7963BED6-F5B2-46F2-9C8F-C9D1566FC66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017463B-3124-42A9-B95F-AA73C4949438}"/>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65197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E4278-78C7-4BCF-B3BA-F492B45CF8D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FFA7324-715E-414F-A358-95E9A9FC9C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E4717C5-3CA0-4BE1-851C-D720C5E272C0}"/>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3816DBBC-56A9-4715-A6F1-FA9C879179E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D253BF3-24A8-4057-9967-437643E0F43E}"/>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605760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4511C-9232-4464-AACC-BDF1D03AEC0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857A86B-4ED3-4658-975B-09CDE3633E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15CADAC-EA24-4FB8-9F4B-296503E1DB9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A4AD47A-3546-4210-B369-C202B1C4C723}"/>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6" name="Marcador de pie de página 5">
            <a:extLst>
              <a:ext uri="{FF2B5EF4-FFF2-40B4-BE49-F238E27FC236}">
                <a16:creationId xmlns:a16="http://schemas.microsoft.com/office/drawing/2014/main" id="{763B4F53-6DB1-46EE-A9A8-3F6D364CA4D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48698B6-EDED-4A6E-AFC7-B63175519C91}"/>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102609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FC803-F387-4D46-A7A1-7FC2FD6538F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B39C510-BFCE-4F2D-8CED-7E6211E211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6C5ED92-24F3-4743-8351-88798212C53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111D124-63C9-43B1-986C-79010D7EE1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F271E46-456D-40C0-ABAD-03C6C102542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00C546C-FC5B-402E-98DA-CAD5C5A8D74D}"/>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8" name="Marcador de pie de página 7">
            <a:extLst>
              <a:ext uri="{FF2B5EF4-FFF2-40B4-BE49-F238E27FC236}">
                <a16:creationId xmlns:a16="http://schemas.microsoft.com/office/drawing/2014/main" id="{7E7D13AB-F172-437C-B026-B917775261E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6835D2C-52C5-4D91-828C-606CF4EF52AA}"/>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291517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8A96C-5ECB-4964-BD48-1CE6CE79B17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70F898-B8DE-4D62-94CA-ED41FE8A3EE0}"/>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4" name="Marcador de pie de página 3">
            <a:extLst>
              <a:ext uri="{FF2B5EF4-FFF2-40B4-BE49-F238E27FC236}">
                <a16:creationId xmlns:a16="http://schemas.microsoft.com/office/drawing/2014/main" id="{5953369F-FB78-4B4E-9CC7-D13D7776D10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D537DF1-CE59-4C6E-9F77-257FCE3DF076}"/>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393713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16D0345-2AD9-4B81-A938-A15457987B03}"/>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3" name="Marcador de pie de página 2">
            <a:extLst>
              <a:ext uri="{FF2B5EF4-FFF2-40B4-BE49-F238E27FC236}">
                <a16:creationId xmlns:a16="http://schemas.microsoft.com/office/drawing/2014/main" id="{7A8BCFE3-7D0C-4EBF-A6D5-4B1D2E49076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676652F2-C543-46C2-9C29-5BF4F5BB167B}"/>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37765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24AD9-7499-44A7-9063-E2DFB3E74CF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D6D9F6C-B45E-4FC6-9B32-2EAB1245C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AEBC28B-4ABC-48CD-8A6F-AEF7A1C5D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0ABCF8-0150-4F1D-A64E-896524B080C6}"/>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6" name="Marcador de pie de página 5">
            <a:extLst>
              <a:ext uri="{FF2B5EF4-FFF2-40B4-BE49-F238E27FC236}">
                <a16:creationId xmlns:a16="http://schemas.microsoft.com/office/drawing/2014/main" id="{85D8B044-FE16-4CA0-8FA3-1B7F86903A5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914DEA5-5BE3-4B9C-96B8-A6C2D3A9413A}"/>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308964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B8764-8760-47C7-A191-17463F8B9D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4FE1E4FC-7F2F-417A-AF92-56BDA33860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0047453-BAB6-404F-B6F0-C8C4ECC0A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6DC951-E919-4806-BA52-0E69642C7FC8}"/>
              </a:ext>
            </a:extLst>
          </p:cNvPr>
          <p:cNvSpPr>
            <a:spLocks noGrp="1"/>
          </p:cNvSpPr>
          <p:nvPr>
            <p:ph type="dt" sz="half" idx="10"/>
          </p:nvPr>
        </p:nvSpPr>
        <p:spPr/>
        <p:txBody>
          <a:bodyPr/>
          <a:lstStyle/>
          <a:p>
            <a:fld id="{94B75694-5C64-4F06-B719-B0DA7B3744C8}" type="datetimeFigureOut">
              <a:rPr lang="es-CO" smtClean="0"/>
              <a:t>17/05/2020</a:t>
            </a:fld>
            <a:endParaRPr lang="es-CO"/>
          </a:p>
        </p:txBody>
      </p:sp>
      <p:sp>
        <p:nvSpPr>
          <p:cNvPr id="6" name="Marcador de pie de página 5">
            <a:extLst>
              <a:ext uri="{FF2B5EF4-FFF2-40B4-BE49-F238E27FC236}">
                <a16:creationId xmlns:a16="http://schemas.microsoft.com/office/drawing/2014/main" id="{D9F3A2D8-36E8-4DB7-8975-08088D62C7E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CB278ED-F4CB-4EC4-A49E-DE49EDEFAF2F}"/>
              </a:ext>
            </a:extLst>
          </p:cNvPr>
          <p:cNvSpPr>
            <a:spLocks noGrp="1"/>
          </p:cNvSpPr>
          <p:nvPr>
            <p:ph type="sldNum" sz="quarter" idx="12"/>
          </p:nvPr>
        </p:nvSpPr>
        <p:spPr/>
        <p:txBody>
          <a:bodyPr/>
          <a:lstStyle/>
          <a:p>
            <a:fld id="{7E62FC8D-B6C6-4F14-8E59-BBAF9EAE85BA}" type="slidenum">
              <a:rPr lang="es-CO" smtClean="0"/>
              <a:t>‹Nº›</a:t>
            </a:fld>
            <a:endParaRPr lang="es-CO"/>
          </a:p>
        </p:txBody>
      </p:sp>
    </p:spTree>
    <p:extLst>
      <p:ext uri="{BB962C8B-B14F-4D97-AF65-F5344CB8AC3E}">
        <p14:creationId xmlns:p14="http://schemas.microsoft.com/office/powerpoint/2010/main" val="12625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F8E1FE-7E3E-424F-9C98-87DDA4952F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E245E96-33A3-4665-BC81-CE2713F1A2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4E99B1D-54EC-4509-A549-C420A0B150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75694-5C64-4F06-B719-B0DA7B3744C8}" type="datetimeFigureOut">
              <a:rPr lang="es-CO" smtClean="0"/>
              <a:t>17/05/2020</a:t>
            </a:fld>
            <a:endParaRPr lang="es-CO"/>
          </a:p>
        </p:txBody>
      </p:sp>
      <p:sp>
        <p:nvSpPr>
          <p:cNvPr id="5" name="Marcador de pie de página 4">
            <a:extLst>
              <a:ext uri="{FF2B5EF4-FFF2-40B4-BE49-F238E27FC236}">
                <a16:creationId xmlns:a16="http://schemas.microsoft.com/office/drawing/2014/main" id="{F9F03A50-FF26-4391-8A24-E779D927C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93BBFBB-6338-4AA8-B348-2533C17CB2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2FC8D-B6C6-4F14-8E59-BBAF9EAE85BA}" type="slidenum">
              <a:rPr lang="es-CO" smtClean="0"/>
              <a:t>‹Nº›</a:t>
            </a:fld>
            <a:endParaRPr lang="es-CO"/>
          </a:p>
        </p:txBody>
      </p:sp>
    </p:spTree>
    <p:extLst>
      <p:ext uri="{BB962C8B-B14F-4D97-AF65-F5344CB8AC3E}">
        <p14:creationId xmlns:p14="http://schemas.microsoft.com/office/powerpoint/2010/main" val="2996471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a:extLst>
              <a:ext uri="{FF2B5EF4-FFF2-40B4-BE49-F238E27FC236}">
                <a16:creationId xmlns:a16="http://schemas.microsoft.com/office/drawing/2014/main" id="{3E6C0DEF-CEDB-4ECC-AA17-707EC6141C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7416" y="2479138"/>
            <a:ext cx="2173711" cy="3483512"/>
          </a:xfrm>
          <a:prstGeom prst="rect">
            <a:avLst/>
          </a:prstGeom>
        </p:spPr>
      </p:pic>
      <p:sp>
        <p:nvSpPr>
          <p:cNvPr id="6" name="CuadroTexto 5">
            <a:extLst>
              <a:ext uri="{FF2B5EF4-FFF2-40B4-BE49-F238E27FC236}">
                <a16:creationId xmlns:a16="http://schemas.microsoft.com/office/drawing/2014/main" id="{285040B5-8E02-417A-A75B-BD70872014F1}"/>
              </a:ext>
            </a:extLst>
          </p:cNvPr>
          <p:cNvSpPr txBox="1"/>
          <p:nvPr/>
        </p:nvSpPr>
        <p:spPr>
          <a:xfrm>
            <a:off x="1877567" y="1094143"/>
            <a:ext cx="8436560" cy="1384995"/>
          </a:xfrm>
          <a:prstGeom prst="rect">
            <a:avLst/>
          </a:prstGeom>
          <a:noFill/>
        </p:spPr>
        <p:txBody>
          <a:bodyPr wrap="square" rtlCol="0">
            <a:spAutoFit/>
          </a:bodyPr>
          <a:lstStyle/>
          <a:p>
            <a:pPr algn="ctr"/>
            <a:r>
              <a:rPr lang="es-CO" sz="2800" b="1" dirty="0"/>
              <a:t>SISTEMA DE INFORMACIÓN WEB ESTÁNDAR PARA LA GESTIÓN Y CONTROL DE PROYECTOS EN LA COMPAÑÍA MOVIP SAS</a:t>
            </a:r>
          </a:p>
        </p:txBody>
      </p:sp>
      <p:sp>
        <p:nvSpPr>
          <p:cNvPr id="7" name="CuadroTexto 6">
            <a:extLst>
              <a:ext uri="{FF2B5EF4-FFF2-40B4-BE49-F238E27FC236}">
                <a16:creationId xmlns:a16="http://schemas.microsoft.com/office/drawing/2014/main" id="{D90FDCAF-1270-40FC-8DCB-D8C5A880D384}"/>
              </a:ext>
            </a:extLst>
          </p:cNvPr>
          <p:cNvSpPr txBox="1"/>
          <p:nvPr/>
        </p:nvSpPr>
        <p:spPr>
          <a:xfrm>
            <a:off x="4460304" y="3343731"/>
            <a:ext cx="5148654" cy="1754326"/>
          </a:xfrm>
          <a:prstGeom prst="rect">
            <a:avLst/>
          </a:prstGeom>
          <a:noFill/>
        </p:spPr>
        <p:txBody>
          <a:bodyPr wrap="none" rtlCol="0">
            <a:spAutoFit/>
          </a:bodyPr>
          <a:lstStyle/>
          <a:p>
            <a:r>
              <a:rPr lang="es-CO" b="1" dirty="0"/>
              <a:t>DIRECTOR</a:t>
            </a:r>
          </a:p>
          <a:p>
            <a:r>
              <a:rPr lang="es-CO" b="1" dirty="0"/>
              <a:t>	OSCAR JAVIER MORERA ZÁRATE</a:t>
            </a:r>
          </a:p>
          <a:p>
            <a:endParaRPr lang="es-CO" b="1" dirty="0"/>
          </a:p>
          <a:p>
            <a:r>
              <a:rPr lang="es-CO" b="1" dirty="0"/>
              <a:t>ESTUDIANTES</a:t>
            </a:r>
          </a:p>
          <a:p>
            <a:r>
              <a:rPr lang="es-CO" b="1" dirty="0"/>
              <a:t>	JOSE MANUEL BOHÓRQUEZ VEGA</a:t>
            </a:r>
          </a:p>
          <a:p>
            <a:r>
              <a:rPr lang="es-CO" b="1" dirty="0"/>
              <a:t>	YONATHAN CAMILO BOHÓRQUEZ RINCÓN</a:t>
            </a:r>
          </a:p>
        </p:txBody>
      </p:sp>
      <p:sp>
        <p:nvSpPr>
          <p:cNvPr id="16" name="CuadroTexto 15">
            <a:extLst>
              <a:ext uri="{FF2B5EF4-FFF2-40B4-BE49-F238E27FC236}">
                <a16:creationId xmlns:a16="http://schemas.microsoft.com/office/drawing/2014/main" id="{D7CFDA47-045C-49B8-BF56-AAB521CDFDA9}"/>
              </a:ext>
            </a:extLst>
          </p:cNvPr>
          <p:cNvSpPr txBox="1"/>
          <p:nvPr/>
        </p:nvSpPr>
        <p:spPr>
          <a:xfrm>
            <a:off x="4460304" y="368320"/>
            <a:ext cx="3271086" cy="523220"/>
          </a:xfrm>
          <a:prstGeom prst="rect">
            <a:avLst/>
          </a:prstGeom>
          <a:noFill/>
        </p:spPr>
        <p:txBody>
          <a:bodyPr wrap="square" rtlCol="0">
            <a:spAutoFit/>
          </a:bodyPr>
          <a:lstStyle/>
          <a:p>
            <a:pPr algn="ctr"/>
            <a:r>
              <a:rPr lang="es-CO" sz="2800" b="1" dirty="0"/>
              <a:t>PRE SUSTENTACIÓN</a:t>
            </a:r>
          </a:p>
        </p:txBody>
      </p:sp>
    </p:spTree>
    <p:extLst>
      <p:ext uri="{BB962C8B-B14F-4D97-AF65-F5344CB8AC3E}">
        <p14:creationId xmlns:p14="http://schemas.microsoft.com/office/powerpoint/2010/main" val="4239040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CLIENTE</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5" name="Imagen 4">
            <a:extLst>
              <a:ext uri="{FF2B5EF4-FFF2-40B4-BE49-F238E27FC236}">
                <a16:creationId xmlns:a16="http://schemas.microsoft.com/office/drawing/2014/main" id="{03019FF6-7E38-401A-904B-3FEADD29CF18}"/>
              </a:ext>
            </a:extLst>
          </p:cNvPr>
          <p:cNvPicPr>
            <a:picLocks noChangeAspect="1"/>
          </p:cNvPicPr>
          <p:nvPr/>
        </p:nvPicPr>
        <p:blipFill>
          <a:blip r:embed="rId4"/>
          <a:stretch>
            <a:fillRect/>
          </a:stretch>
        </p:blipFill>
        <p:spPr>
          <a:xfrm>
            <a:off x="1004510" y="1907361"/>
            <a:ext cx="5357307" cy="3039468"/>
          </a:xfrm>
          <a:prstGeom prst="rect">
            <a:avLst/>
          </a:prstGeom>
        </p:spPr>
      </p:pic>
      <p:pic>
        <p:nvPicPr>
          <p:cNvPr id="6" name="Imagen 5">
            <a:extLst>
              <a:ext uri="{FF2B5EF4-FFF2-40B4-BE49-F238E27FC236}">
                <a16:creationId xmlns:a16="http://schemas.microsoft.com/office/drawing/2014/main" id="{C3C7D3B2-2CC0-4F68-ABA7-2DE5001EFA41}"/>
              </a:ext>
            </a:extLst>
          </p:cNvPr>
          <p:cNvPicPr>
            <a:picLocks noChangeAspect="1"/>
          </p:cNvPicPr>
          <p:nvPr/>
        </p:nvPicPr>
        <p:blipFill>
          <a:blip r:embed="rId5"/>
          <a:stretch>
            <a:fillRect/>
          </a:stretch>
        </p:blipFill>
        <p:spPr>
          <a:xfrm>
            <a:off x="6643952" y="1499428"/>
            <a:ext cx="5357307" cy="3859143"/>
          </a:xfrm>
          <a:prstGeom prst="rect">
            <a:avLst/>
          </a:prstGeom>
        </p:spPr>
      </p:pic>
    </p:spTree>
    <p:extLst>
      <p:ext uri="{BB962C8B-B14F-4D97-AF65-F5344CB8AC3E}">
        <p14:creationId xmlns:p14="http://schemas.microsoft.com/office/powerpoint/2010/main" val="20386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ROLES DEL SISTEMA</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5" name="Imagen 4">
            <a:extLst>
              <a:ext uri="{FF2B5EF4-FFF2-40B4-BE49-F238E27FC236}">
                <a16:creationId xmlns:a16="http://schemas.microsoft.com/office/drawing/2014/main" id="{AAB43426-ADFE-438A-9887-2DD2D4BDFD91}"/>
              </a:ext>
            </a:extLst>
          </p:cNvPr>
          <p:cNvPicPr>
            <a:picLocks noChangeAspect="1"/>
          </p:cNvPicPr>
          <p:nvPr/>
        </p:nvPicPr>
        <p:blipFill>
          <a:blip r:embed="rId4"/>
          <a:stretch>
            <a:fillRect/>
          </a:stretch>
        </p:blipFill>
        <p:spPr>
          <a:xfrm>
            <a:off x="872536" y="2100955"/>
            <a:ext cx="5428769" cy="2972708"/>
          </a:xfrm>
          <a:prstGeom prst="rect">
            <a:avLst/>
          </a:prstGeom>
        </p:spPr>
      </p:pic>
      <p:pic>
        <p:nvPicPr>
          <p:cNvPr id="6" name="Imagen 5">
            <a:extLst>
              <a:ext uri="{FF2B5EF4-FFF2-40B4-BE49-F238E27FC236}">
                <a16:creationId xmlns:a16="http://schemas.microsoft.com/office/drawing/2014/main" id="{2F3BBC7C-90F8-428F-92E3-38C9928A0E9F}"/>
              </a:ext>
            </a:extLst>
          </p:cNvPr>
          <p:cNvPicPr>
            <a:picLocks noChangeAspect="1"/>
          </p:cNvPicPr>
          <p:nvPr/>
        </p:nvPicPr>
        <p:blipFill>
          <a:blip r:embed="rId5"/>
          <a:stretch>
            <a:fillRect/>
          </a:stretch>
        </p:blipFill>
        <p:spPr>
          <a:xfrm>
            <a:off x="6505611" y="2244026"/>
            <a:ext cx="5428769" cy="2686565"/>
          </a:xfrm>
          <a:prstGeom prst="rect">
            <a:avLst/>
          </a:prstGeom>
        </p:spPr>
      </p:pic>
    </p:spTree>
    <p:extLst>
      <p:ext uri="{BB962C8B-B14F-4D97-AF65-F5344CB8AC3E}">
        <p14:creationId xmlns:p14="http://schemas.microsoft.com/office/powerpoint/2010/main" val="374885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CRUD PERFIL DE OPERACIÓN</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0CAFFBFA-F081-4829-B815-9110D3EFCBB9}"/>
              </a:ext>
            </a:extLst>
          </p:cNvPr>
          <p:cNvPicPr>
            <a:picLocks noChangeAspect="1"/>
          </p:cNvPicPr>
          <p:nvPr/>
        </p:nvPicPr>
        <p:blipFill>
          <a:blip r:embed="rId4"/>
          <a:stretch>
            <a:fillRect/>
          </a:stretch>
        </p:blipFill>
        <p:spPr>
          <a:xfrm>
            <a:off x="1146307" y="1497523"/>
            <a:ext cx="5073714" cy="3859143"/>
          </a:xfrm>
          <a:prstGeom prst="rect">
            <a:avLst/>
          </a:prstGeom>
        </p:spPr>
      </p:pic>
      <p:pic>
        <p:nvPicPr>
          <p:cNvPr id="4" name="Imagen 3">
            <a:extLst>
              <a:ext uri="{FF2B5EF4-FFF2-40B4-BE49-F238E27FC236}">
                <a16:creationId xmlns:a16="http://schemas.microsoft.com/office/drawing/2014/main" id="{92BBC88B-5398-424B-A4C2-AA2702CE2A76}"/>
              </a:ext>
            </a:extLst>
          </p:cNvPr>
          <p:cNvPicPr>
            <a:picLocks noChangeAspect="1"/>
          </p:cNvPicPr>
          <p:nvPr/>
        </p:nvPicPr>
        <p:blipFill>
          <a:blip r:embed="rId5"/>
          <a:stretch>
            <a:fillRect/>
          </a:stretch>
        </p:blipFill>
        <p:spPr>
          <a:xfrm>
            <a:off x="7703452" y="1262599"/>
            <a:ext cx="3120331" cy="5071110"/>
          </a:xfrm>
          <a:prstGeom prst="rect">
            <a:avLst/>
          </a:prstGeom>
        </p:spPr>
      </p:pic>
    </p:spTree>
    <p:extLst>
      <p:ext uri="{BB962C8B-B14F-4D97-AF65-F5344CB8AC3E}">
        <p14:creationId xmlns:p14="http://schemas.microsoft.com/office/powerpoint/2010/main" val="297874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EMPRESAS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5" name="Imagen 4">
            <a:extLst>
              <a:ext uri="{FF2B5EF4-FFF2-40B4-BE49-F238E27FC236}">
                <a16:creationId xmlns:a16="http://schemas.microsoft.com/office/drawing/2014/main" id="{03CBBFA4-5BFA-4801-8656-21900011BB39}"/>
              </a:ext>
            </a:extLst>
          </p:cNvPr>
          <p:cNvPicPr>
            <a:picLocks noChangeAspect="1"/>
          </p:cNvPicPr>
          <p:nvPr/>
        </p:nvPicPr>
        <p:blipFill>
          <a:blip r:embed="rId4"/>
          <a:stretch>
            <a:fillRect/>
          </a:stretch>
        </p:blipFill>
        <p:spPr>
          <a:xfrm>
            <a:off x="890534" y="1629947"/>
            <a:ext cx="5468205" cy="3951039"/>
          </a:xfrm>
          <a:prstGeom prst="rect">
            <a:avLst/>
          </a:prstGeom>
        </p:spPr>
      </p:pic>
      <p:pic>
        <p:nvPicPr>
          <p:cNvPr id="6" name="Imagen 5">
            <a:extLst>
              <a:ext uri="{FF2B5EF4-FFF2-40B4-BE49-F238E27FC236}">
                <a16:creationId xmlns:a16="http://schemas.microsoft.com/office/drawing/2014/main" id="{91E3E413-544B-49A6-A167-56C5D2480A1D}"/>
              </a:ext>
            </a:extLst>
          </p:cNvPr>
          <p:cNvPicPr>
            <a:picLocks noChangeAspect="1"/>
          </p:cNvPicPr>
          <p:nvPr/>
        </p:nvPicPr>
        <p:blipFill>
          <a:blip r:embed="rId5"/>
          <a:stretch>
            <a:fillRect/>
          </a:stretch>
        </p:blipFill>
        <p:spPr>
          <a:xfrm>
            <a:off x="6541114" y="2252425"/>
            <a:ext cx="5468205" cy="2706081"/>
          </a:xfrm>
          <a:prstGeom prst="rect">
            <a:avLst/>
          </a:prstGeom>
        </p:spPr>
      </p:pic>
    </p:spTree>
    <p:extLst>
      <p:ext uri="{BB962C8B-B14F-4D97-AF65-F5344CB8AC3E}">
        <p14:creationId xmlns:p14="http://schemas.microsoft.com/office/powerpoint/2010/main" val="390266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EMPRESAS (CLIENTES)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FB26E1B0-1C1E-408C-9C16-46982A09FBF3}"/>
              </a:ext>
            </a:extLst>
          </p:cNvPr>
          <p:cNvPicPr>
            <a:picLocks noChangeAspect="1"/>
          </p:cNvPicPr>
          <p:nvPr/>
        </p:nvPicPr>
        <p:blipFill>
          <a:blip r:embed="rId4"/>
          <a:stretch>
            <a:fillRect/>
          </a:stretch>
        </p:blipFill>
        <p:spPr>
          <a:xfrm>
            <a:off x="901146" y="1967753"/>
            <a:ext cx="5506380" cy="2922493"/>
          </a:xfrm>
          <a:prstGeom prst="rect">
            <a:avLst/>
          </a:prstGeom>
        </p:spPr>
      </p:pic>
      <p:pic>
        <p:nvPicPr>
          <p:cNvPr id="4" name="Imagen 3">
            <a:extLst>
              <a:ext uri="{FF2B5EF4-FFF2-40B4-BE49-F238E27FC236}">
                <a16:creationId xmlns:a16="http://schemas.microsoft.com/office/drawing/2014/main" id="{D6FF6981-95E7-4AC7-909C-DAEFDFE959B7}"/>
              </a:ext>
            </a:extLst>
          </p:cNvPr>
          <p:cNvPicPr>
            <a:picLocks noChangeAspect="1"/>
          </p:cNvPicPr>
          <p:nvPr/>
        </p:nvPicPr>
        <p:blipFill>
          <a:blip r:embed="rId5"/>
          <a:stretch>
            <a:fillRect/>
          </a:stretch>
        </p:blipFill>
        <p:spPr>
          <a:xfrm>
            <a:off x="6586296" y="1967754"/>
            <a:ext cx="5506377" cy="2922492"/>
          </a:xfrm>
          <a:prstGeom prst="rect">
            <a:avLst/>
          </a:prstGeom>
        </p:spPr>
      </p:pic>
    </p:spTree>
    <p:extLst>
      <p:ext uri="{BB962C8B-B14F-4D97-AF65-F5344CB8AC3E}">
        <p14:creationId xmlns:p14="http://schemas.microsoft.com/office/powerpoint/2010/main" val="2379535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EMPRESAS (PROYECTOS)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5" name="Imagen 4">
            <a:extLst>
              <a:ext uri="{FF2B5EF4-FFF2-40B4-BE49-F238E27FC236}">
                <a16:creationId xmlns:a16="http://schemas.microsoft.com/office/drawing/2014/main" id="{F58135B5-CCB4-49F1-8E41-E5C57D930B23}"/>
              </a:ext>
            </a:extLst>
          </p:cNvPr>
          <p:cNvPicPr>
            <a:picLocks noChangeAspect="1"/>
          </p:cNvPicPr>
          <p:nvPr/>
        </p:nvPicPr>
        <p:blipFill>
          <a:blip r:embed="rId4"/>
          <a:stretch>
            <a:fillRect/>
          </a:stretch>
        </p:blipFill>
        <p:spPr>
          <a:xfrm>
            <a:off x="1014544" y="1493023"/>
            <a:ext cx="7139273" cy="4708994"/>
          </a:xfrm>
          <a:prstGeom prst="rect">
            <a:avLst/>
          </a:prstGeom>
        </p:spPr>
      </p:pic>
      <p:pic>
        <p:nvPicPr>
          <p:cNvPr id="7" name="Imagen 6">
            <a:extLst>
              <a:ext uri="{FF2B5EF4-FFF2-40B4-BE49-F238E27FC236}">
                <a16:creationId xmlns:a16="http://schemas.microsoft.com/office/drawing/2014/main" id="{78A33B89-8FA9-4B94-BE55-81C404FC743A}"/>
              </a:ext>
            </a:extLst>
          </p:cNvPr>
          <p:cNvPicPr>
            <a:picLocks noChangeAspect="1"/>
          </p:cNvPicPr>
          <p:nvPr/>
        </p:nvPicPr>
        <p:blipFill>
          <a:blip r:embed="rId5"/>
          <a:stretch>
            <a:fillRect/>
          </a:stretch>
        </p:blipFill>
        <p:spPr>
          <a:xfrm>
            <a:off x="8445985" y="1074503"/>
            <a:ext cx="2844868" cy="5546035"/>
          </a:xfrm>
          <a:prstGeom prst="rect">
            <a:avLst/>
          </a:prstGeom>
        </p:spPr>
      </p:pic>
    </p:spTree>
    <p:extLst>
      <p:ext uri="{BB962C8B-B14F-4D97-AF65-F5344CB8AC3E}">
        <p14:creationId xmlns:p14="http://schemas.microsoft.com/office/powerpoint/2010/main" val="97705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EMPRESAS (ACTIVIDADES)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9A724BD2-0CBB-4731-AFE5-C7CDED4C1AB0}"/>
              </a:ext>
            </a:extLst>
          </p:cNvPr>
          <p:cNvPicPr>
            <a:picLocks noChangeAspect="1"/>
          </p:cNvPicPr>
          <p:nvPr/>
        </p:nvPicPr>
        <p:blipFill>
          <a:blip r:embed="rId4"/>
          <a:stretch>
            <a:fillRect/>
          </a:stretch>
        </p:blipFill>
        <p:spPr>
          <a:xfrm>
            <a:off x="967408" y="2024012"/>
            <a:ext cx="5294381" cy="2809976"/>
          </a:xfrm>
          <a:prstGeom prst="rect">
            <a:avLst/>
          </a:prstGeom>
        </p:spPr>
      </p:pic>
      <p:pic>
        <p:nvPicPr>
          <p:cNvPr id="4" name="Imagen 3">
            <a:extLst>
              <a:ext uri="{FF2B5EF4-FFF2-40B4-BE49-F238E27FC236}">
                <a16:creationId xmlns:a16="http://schemas.microsoft.com/office/drawing/2014/main" id="{463A4EC0-FEE1-4E26-B672-17B12381383F}"/>
              </a:ext>
            </a:extLst>
          </p:cNvPr>
          <p:cNvPicPr>
            <a:picLocks noChangeAspect="1"/>
          </p:cNvPicPr>
          <p:nvPr/>
        </p:nvPicPr>
        <p:blipFill>
          <a:blip r:embed="rId5"/>
          <a:stretch>
            <a:fillRect/>
          </a:stretch>
        </p:blipFill>
        <p:spPr>
          <a:xfrm>
            <a:off x="6612682" y="2022107"/>
            <a:ext cx="5294380" cy="2809975"/>
          </a:xfrm>
          <a:prstGeom prst="rect">
            <a:avLst/>
          </a:prstGeom>
        </p:spPr>
      </p:pic>
    </p:spTree>
    <p:extLst>
      <p:ext uri="{BB962C8B-B14F-4D97-AF65-F5344CB8AC3E}">
        <p14:creationId xmlns:p14="http://schemas.microsoft.com/office/powerpoint/2010/main" val="4059980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EMPRESAS (TAREAS)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6" name="Imagen 5">
            <a:extLst>
              <a:ext uri="{FF2B5EF4-FFF2-40B4-BE49-F238E27FC236}">
                <a16:creationId xmlns:a16="http://schemas.microsoft.com/office/drawing/2014/main" id="{194DC7EE-C5FB-48C3-8E84-DF8627A6053F}"/>
              </a:ext>
            </a:extLst>
          </p:cNvPr>
          <p:cNvPicPr>
            <a:picLocks noChangeAspect="1"/>
          </p:cNvPicPr>
          <p:nvPr/>
        </p:nvPicPr>
        <p:blipFill>
          <a:blip r:embed="rId4"/>
          <a:stretch>
            <a:fillRect/>
          </a:stretch>
        </p:blipFill>
        <p:spPr>
          <a:xfrm>
            <a:off x="920102" y="1601475"/>
            <a:ext cx="5351494" cy="3651239"/>
          </a:xfrm>
          <a:prstGeom prst="rect">
            <a:avLst/>
          </a:prstGeom>
        </p:spPr>
      </p:pic>
      <p:pic>
        <p:nvPicPr>
          <p:cNvPr id="7" name="Imagen 6">
            <a:extLst>
              <a:ext uri="{FF2B5EF4-FFF2-40B4-BE49-F238E27FC236}">
                <a16:creationId xmlns:a16="http://schemas.microsoft.com/office/drawing/2014/main" id="{63EC79B3-AA5A-4C54-B088-98AEB4D79DDD}"/>
              </a:ext>
            </a:extLst>
          </p:cNvPr>
          <p:cNvPicPr>
            <a:picLocks noChangeAspect="1"/>
          </p:cNvPicPr>
          <p:nvPr/>
        </p:nvPicPr>
        <p:blipFill>
          <a:blip r:embed="rId5"/>
          <a:stretch>
            <a:fillRect/>
          </a:stretch>
        </p:blipFill>
        <p:spPr>
          <a:xfrm>
            <a:off x="6457920" y="1956854"/>
            <a:ext cx="5547451" cy="2944292"/>
          </a:xfrm>
          <a:prstGeom prst="rect">
            <a:avLst/>
          </a:prstGeom>
        </p:spPr>
      </p:pic>
    </p:spTree>
    <p:extLst>
      <p:ext uri="{BB962C8B-B14F-4D97-AF65-F5344CB8AC3E}">
        <p14:creationId xmlns:p14="http://schemas.microsoft.com/office/powerpoint/2010/main" val="97497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VALIDADOR O TESTER</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87F00DA3-5FE5-481F-84B3-F9382769C825}"/>
              </a:ext>
            </a:extLst>
          </p:cNvPr>
          <p:cNvPicPr>
            <a:picLocks noChangeAspect="1"/>
          </p:cNvPicPr>
          <p:nvPr/>
        </p:nvPicPr>
        <p:blipFill>
          <a:blip r:embed="rId4"/>
          <a:stretch>
            <a:fillRect/>
          </a:stretch>
        </p:blipFill>
        <p:spPr>
          <a:xfrm>
            <a:off x="816422" y="1956854"/>
            <a:ext cx="5547452" cy="2944292"/>
          </a:xfrm>
          <a:prstGeom prst="rect">
            <a:avLst/>
          </a:prstGeom>
        </p:spPr>
      </p:pic>
      <p:pic>
        <p:nvPicPr>
          <p:cNvPr id="4" name="Imagen 3">
            <a:extLst>
              <a:ext uri="{FF2B5EF4-FFF2-40B4-BE49-F238E27FC236}">
                <a16:creationId xmlns:a16="http://schemas.microsoft.com/office/drawing/2014/main" id="{EE969802-1A07-45AF-A459-99F0987216CD}"/>
              </a:ext>
            </a:extLst>
          </p:cNvPr>
          <p:cNvPicPr>
            <a:picLocks noChangeAspect="1"/>
          </p:cNvPicPr>
          <p:nvPr/>
        </p:nvPicPr>
        <p:blipFill>
          <a:blip r:embed="rId5"/>
          <a:stretch>
            <a:fillRect/>
          </a:stretch>
        </p:blipFill>
        <p:spPr>
          <a:xfrm>
            <a:off x="6504057" y="1954948"/>
            <a:ext cx="5547454" cy="2944293"/>
          </a:xfrm>
          <a:prstGeom prst="rect">
            <a:avLst/>
          </a:prstGeom>
        </p:spPr>
      </p:pic>
    </p:spTree>
    <p:extLst>
      <p:ext uri="{BB962C8B-B14F-4D97-AF65-F5344CB8AC3E}">
        <p14:creationId xmlns:p14="http://schemas.microsoft.com/office/powerpoint/2010/main" val="409920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COBROS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5" name="Imagen 4">
            <a:extLst>
              <a:ext uri="{FF2B5EF4-FFF2-40B4-BE49-F238E27FC236}">
                <a16:creationId xmlns:a16="http://schemas.microsoft.com/office/drawing/2014/main" id="{AED000A8-91A8-490F-A3B0-9F59E11DBAA3}"/>
              </a:ext>
            </a:extLst>
          </p:cNvPr>
          <p:cNvPicPr>
            <a:picLocks noChangeAspect="1"/>
          </p:cNvPicPr>
          <p:nvPr/>
        </p:nvPicPr>
        <p:blipFill>
          <a:blip r:embed="rId4"/>
          <a:stretch>
            <a:fillRect/>
          </a:stretch>
        </p:blipFill>
        <p:spPr>
          <a:xfrm>
            <a:off x="816418" y="1954948"/>
            <a:ext cx="5547455" cy="2944294"/>
          </a:xfrm>
          <a:prstGeom prst="rect">
            <a:avLst/>
          </a:prstGeom>
        </p:spPr>
      </p:pic>
      <p:pic>
        <p:nvPicPr>
          <p:cNvPr id="6" name="Imagen 5">
            <a:extLst>
              <a:ext uri="{FF2B5EF4-FFF2-40B4-BE49-F238E27FC236}">
                <a16:creationId xmlns:a16="http://schemas.microsoft.com/office/drawing/2014/main" id="{BBBB61AC-0352-4978-8954-C3979603D5D3}"/>
              </a:ext>
            </a:extLst>
          </p:cNvPr>
          <p:cNvPicPr>
            <a:picLocks noChangeAspect="1"/>
          </p:cNvPicPr>
          <p:nvPr/>
        </p:nvPicPr>
        <p:blipFill>
          <a:blip r:embed="rId5"/>
          <a:stretch>
            <a:fillRect/>
          </a:stretch>
        </p:blipFill>
        <p:spPr>
          <a:xfrm>
            <a:off x="6457915" y="1784382"/>
            <a:ext cx="5547455" cy="3285425"/>
          </a:xfrm>
          <a:prstGeom prst="rect">
            <a:avLst/>
          </a:prstGeom>
        </p:spPr>
      </p:pic>
    </p:spTree>
    <p:extLst>
      <p:ext uri="{BB962C8B-B14F-4D97-AF65-F5344CB8AC3E}">
        <p14:creationId xmlns:p14="http://schemas.microsoft.com/office/powerpoint/2010/main" val="344115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OBJETIVOS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4" name="CuadroTexto 3">
            <a:extLst>
              <a:ext uri="{FF2B5EF4-FFF2-40B4-BE49-F238E27FC236}">
                <a16:creationId xmlns:a16="http://schemas.microsoft.com/office/drawing/2014/main" id="{95FF4C98-A07B-48CB-BDB6-5B3F52C4B883}"/>
              </a:ext>
            </a:extLst>
          </p:cNvPr>
          <p:cNvSpPr txBox="1"/>
          <p:nvPr/>
        </p:nvSpPr>
        <p:spPr>
          <a:xfrm>
            <a:off x="1219200" y="1603513"/>
            <a:ext cx="10402957" cy="3416320"/>
          </a:xfrm>
          <a:prstGeom prst="rect">
            <a:avLst/>
          </a:prstGeom>
          <a:noFill/>
        </p:spPr>
        <p:txBody>
          <a:bodyPr wrap="square" rtlCol="0">
            <a:spAutoFit/>
          </a:bodyPr>
          <a:lstStyle/>
          <a:p>
            <a:pPr marL="342900" indent="-342900">
              <a:buFont typeface="+mj-lt"/>
              <a:buAutoNum type="arabicPeriod"/>
            </a:pPr>
            <a:r>
              <a:rPr lang="es-CO" dirty="0"/>
              <a:t>Objetivo General:</a:t>
            </a:r>
          </a:p>
          <a:p>
            <a:pPr marL="742950" lvl="1" indent="-285750">
              <a:buFont typeface="Arial" panose="020B0604020202020204" pitchFamily="34" charset="0"/>
              <a:buChar char="•"/>
            </a:pPr>
            <a:r>
              <a:rPr lang="es-CO" dirty="0"/>
              <a:t>Desarrollar un sistema de información web estándar para la gestión y control de proyectos en la compañía Movip SAS.</a:t>
            </a:r>
          </a:p>
          <a:p>
            <a:pPr lvl="1"/>
            <a:endParaRPr lang="es-CO" dirty="0"/>
          </a:p>
          <a:p>
            <a:pPr lvl="1"/>
            <a:endParaRPr lang="es-CO" dirty="0"/>
          </a:p>
          <a:p>
            <a:pPr marL="342900" indent="-342900">
              <a:buFont typeface="+mj-lt"/>
              <a:buAutoNum type="arabicPeriod"/>
            </a:pPr>
            <a:r>
              <a:rPr lang="es-CO" dirty="0"/>
              <a:t>Objetivos Específicos:</a:t>
            </a:r>
          </a:p>
          <a:p>
            <a:pPr marL="742950" lvl="1" indent="-285750">
              <a:buFont typeface="Arial" panose="020B0604020202020204" pitchFamily="34" charset="0"/>
              <a:buChar char="•"/>
            </a:pPr>
            <a:r>
              <a:rPr lang="es-CO" dirty="0"/>
              <a:t>Establecer una metodología de investigación y desarrollo del proyecto.</a:t>
            </a:r>
          </a:p>
          <a:p>
            <a:pPr marL="742950" lvl="1" indent="-285750">
              <a:buFont typeface="Arial" panose="020B0604020202020204" pitchFamily="34" charset="0"/>
              <a:buChar char="•"/>
            </a:pPr>
            <a:r>
              <a:rPr lang="es-CO" dirty="0"/>
              <a:t>Construir el modelado y diseño del sistema propuesto.</a:t>
            </a:r>
          </a:p>
          <a:p>
            <a:pPr marL="742950" lvl="1" indent="-285750">
              <a:buFont typeface="Arial" panose="020B0604020202020204" pitchFamily="34" charset="0"/>
              <a:buChar char="•"/>
            </a:pPr>
            <a:r>
              <a:rPr lang="es-CO" dirty="0"/>
              <a:t>Desarrollar el sistema de información basados en los modelos, metodología y diseños estipulados.</a:t>
            </a:r>
          </a:p>
          <a:p>
            <a:pPr marL="742950" lvl="1" indent="-285750">
              <a:buFont typeface="Arial" panose="020B0604020202020204" pitchFamily="34" charset="0"/>
              <a:buChar char="•"/>
            </a:pPr>
            <a:r>
              <a:rPr lang="es-CO" dirty="0"/>
              <a:t>Entrega informe de resultados en las pruebas de funcionalidad realizadas por la empresa Movip SAS.</a:t>
            </a:r>
          </a:p>
          <a:p>
            <a:pPr marL="742950" lvl="1" indent="-285750">
              <a:buFont typeface="Arial" panose="020B0604020202020204" pitchFamily="34" charset="0"/>
              <a:buChar char="•"/>
            </a:pPr>
            <a:r>
              <a:rPr lang="es-CO" dirty="0"/>
              <a:t>Probar mediante técnicas cuantitativas el funcionamiento del sistema, a través de pruebas de calidad del software.</a:t>
            </a:r>
          </a:p>
        </p:txBody>
      </p:sp>
    </p:spTree>
    <p:extLst>
      <p:ext uri="{BB962C8B-B14F-4D97-AF65-F5344CB8AC3E}">
        <p14:creationId xmlns:p14="http://schemas.microsoft.com/office/powerpoint/2010/main" val="1333119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FINANZAS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AF9D37D1-D75F-4B3E-92D3-6E77E7D6402E}"/>
              </a:ext>
            </a:extLst>
          </p:cNvPr>
          <p:cNvPicPr>
            <a:picLocks noChangeAspect="1"/>
          </p:cNvPicPr>
          <p:nvPr/>
        </p:nvPicPr>
        <p:blipFill>
          <a:blip r:embed="rId4"/>
          <a:stretch>
            <a:fillRect/>
          </a:stretch>
        </p:blipFill>
        <p:spPr>
          <a:xfrm>
            <a:off x="954460" y="2098733"/>
            <a:ext cx="5391790" cy="2861675"/>
          </a:xfrm>
          <a:prstGeom prst="rect">
            <a:avLst/>
          </a:prstGeom>
        </p:spPr>
      </p:pic>
      <p:pic>
        <p:nvPicPr>
          <p:cNvPr id="4" name="Imagen 3">
            <a:extLst>
              <a:ext uri="{FF2B5EF4-FFF2-40B4-BE49-F238E27FC236}">
                <a16:creationId xmlns:a16="http://schemas.microsoft.com/office/drawing/2014/main" id="{8E0777C2-0B26-4B82-AA8F-8EE3515A25D0}"/>
              </a:ext>
            </a:extLst>
          </p:cNvPr>
          <p:cNvPicPr>
            <a:picLocks noChangeAspect="1"/>
          </p:cNvPicPr>
          <p:nvPr/>
        </p:nvPicPr>
        <p:blipFill>
          <a:blip r:embed="rId5"/>
          <a:stretch>
            <a:fillRect/>
          </a:stretch>
        </p:blipFill>
        <p:spPr>
          <a:xfrm>
            <a:off x="6573078" y="2098733"/>
            <a:ext cx="5391789" cy="2861674"/>
          </a:xfrm>
          <a:prstGeom prst="rect">
            <a:avLst/>
          </a:prstGeom>
        </p:spPr>
      </p:pic>
    </p:spTree>
    <p:extLst>
      <p:ext uri="{BB962C8B-B14F-4D97-AF65-F5344CB8AC3E}">
        <p14:creationId xmlns:p14="http://schemas.microsoft.com/office/powerpoint/2010/main" val="2123178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PRUEBAS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4" name="CuadroTexto 3">
            <a:extLst>
              <a:ext uri="{FF2B5EF4-FFF2-40B4-BE49-F238E27FC236}">
                <a16:creationId xmlns:a16="http://schemas.microsoft.com/office/drawing/2014/main" id="{95FF4C98-A07B-48CB-BDB6-5B3F52C4B883}"/>
              </a:ext>
            </a:extLst>
          </p:cNvPr>
          <p:cNvSpPr txBox="1"/>
          <p:nvPr/>
        </p:nvSpPr>
        <p:spPr>
          <a:xfrm>
            <a:off x="1219200" y="1603513"/>
            <a:ext cx="10402957" cy="2308324"/>
          </a:xfrm>
          <a:prstGeom prst="rect">
            <a:avLst/>
          </a:prstGeom>
          <a:noFill/>
        </p:spPr>
        <p:txBody>
          <a:bodyPr wrap="square" rtlCol="0">
            <a:spAutoFit/>
          </a:bodyPr>
          <a:lstStyle/>
          <a:p>
            <a:r>
              <a:rPr lang="es-CO" dirty="0"/>
              <a:t>En las instalaciones de la compañía Movip SAS, se realizaron tres distintas pruebas al software, que son:</a:t>
            </a:r>
          </a:p>
          <a:p>
            <a:pPr marL="742950" lvl="1" indent="-285750">
              <a:buFont typeface="Arial" panose="020B0604020202020204" pitchFamily="34" charset="0"/>
              <a:buChar char="•"/>
            </a:pPr>
            <a:r>
              <a:rPr lang="es-CO" dirty="0"/>
              <a:t>Experiencia de Usuario.</a:t>
            </a:r>
          </a:p>
          <a:p>
            <a:pPr marL="742950" lvl="1" indent="-285750">
              <a:buFont typeface="Arial" panose="020B0604020202020204" pitchFamily="34" charset="0"/>
              <a:buChar char="•"/>
            </a:pPr>
            <a:r>
              <a:rPr lang="es-CO" dirty="0"/>
              <a:t>Rendimiento de la Aplicación.</a:t>
            </a:r>
          </a:p>
          <a:p>
            <a:pPr marL="742950" lvl="1" indent="-285750">
              <a:buFont typeface="Arial" panose="020B0604020202020204" pitchFamily="34" charset="0"/>
              <a:buChar char="•"/>
            </a:pPr>
            <a:r>
              <a:rPr lang="es-CO" dirty="0"/>
              <a:t>Funcionalidad.</a:t>
            </a:r>
          </a:p>
          <a:p>
            <a:pPr marL="742950" lvl="1" indent="-285750">
              <a:buFont typeface="Arial" panose="020B0604020202020204" pitchFamily="34" charset="0"/>
              <a:buChar char="•"/>
            </a:pPr>
            <a:endParaRPr lang="es-CO" dirty="0"/>
          </a:p>
          <a:p>
            <a:pPr marL="342900" indent="-342900">
              <a:buFont typeface="+mj-lt"/>
              <a:buAutoNum type="arabicPeriod"/>
            </a:pPr>
            <a:r>
              <a:rPr lang="es-CO" b="1" dirty="0"/>
              <a:t>Experiencia de Usuario (UX):</a:t>
            </a:r>
            <a:endParaRPr lang="es-CO" dirty="0"/>
          </a:p>
          <a:p>
            <a:pPr lvl="1"/>
            <a:r>
              <a:rPr lang="es-CO" dirty="0"/>
              <a:t>Para la realización de esta prueba se realizó un test al personal de la compañía, evaluando la experiencia de usuario en la utilización del software, obteniendo para cada pregunta los siguientes resultados.</a:t>
            </a:r>
          </a:p>
        </p:txBody>
      </p:sp>
      <p:pic>
        <p:nvPicPr>
          <p:cNvPr id="8" name="Imagen 7">
            <a:extLst>
              <a:ext uri="{FF2B5EF4-FFF2-40B4-BE49-F238E27FC236}">
                <a16:creationId xmlns:a16="http://schemas.microsoft.com/office/drawing/2014/main" id="{0BC4A8E1-A227-4813-B07C-89A36D3BC6C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7338" y="4143375"/>
            <a:ext cx="4324350" cy="1819275"/>
          </a:xfrm>
          <a:prstGeom prst="rect">
            <a:avLst/>
          </a:prstGeom>
          <a:noFill/>
          <a:ln>
            <a:noFill/>
          </a:ln>
        </p:spPr>
      </p:pic>
      <p:pic>
        <p:nvPicPr>
          <p:cNvPr id="10" name="Imagen 9">
            <a:extLst>
              <a:ext uri="{FF2B5EF4-FFF2-40B4-BE49-F238E27FC236}">
                <a16:creationId xmlns:a16="http://schemas.microsoft.com/office/drawing/2014/main" id="{5B12D5B8-7075-4204-9899-CAB31037D05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847" y="4119245"/>
            <a:ext cx="4381500" cy="1843405"/>
          </a:xfrm>
          <a:prstGeom prst="rect">
            <a:avLst/>
          </a:prstGeom>
          <a:noFill/>
          <a:ln>
            <a:noFill/>
          </a:ln>
        </p:spPr>
      </p:pic>
    </p:spTree>
    <p:extLst>
      <p:ext uri="{BB962C8B-B14F-4D97-AF65-F5344CB8AC3E}">
        <p14:creationId xmlns:p14="http://schemas.microsoft.com/office/powerpoint/2010/main" val="313713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PRUEBAS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10" name="Imagen 9">
            <a:extLst>
              <a:ext uri="{FF2B5EF4-FFF2-40B4-BE49-F238E27FC236}">
                <a16:creationId xmlns:a16="http://schemas.microsoft.com/office/drawing/2014/main" id="{6CA824A5-9131-4F0A-A59B-44040B14CFB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5900" y="1192709"/>
            <a:ext cx="4457700" cy="1875155"/>
          </a:xfrm>
          <a:prstGeom prst="rect">
            <a:avLst/>
          </a:prstGeom>
          <a:noFill/>
          <a:ln>
            <a:noFill/>
          </a:ln>
        </p:spPr>
      </p:pic>
      <p:pic>
        <p:nvPicPr>
          <p:cNvPr id="15" name="Imagen 14">
            <a:extLst>
              <a:ext uri="{FF2B5EF4-FFF2-40B4-BE49-F238E27FC236}">
                <a16:creationId xmlns:a16="http://schemas.microsoft.com/office/drawing/2014/main" id="{F78110EF-4FDA-4E21-8066-75746B94ABB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847" y="1220648"/>
            <a:ext cx="4324350" cy="1819275"/>
          </a:xfrm>
          <a:prstGeom prst="rect">
            <a:avLst/>
          </a:prstGeom>
          <a:noFill/>
          <a:ln>
            <a:noFill/>
          </a:ln>
        </p:spPr>
      </p:pic>
      <p:pic>
        <p:nvPicPr>
          <p:cNvPr id="16" name="Imagen 15">
            <a:extLst>
              <a:ext uri="{FF2B5EF4-FFF2-40B4-BE49-F238E27FC236}">
                <a16:creationId xmlns:a16="http://schemas.microsoft.com/office/drawing/2014/main" id="{FF908ACF-832F-444A-8301-8F4F44764A9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3105" y="3492236"/>
            <a:ext cx="4581525" cy="1927860"/>
          </a:xfrm>
          <a:prstGeom prst="rect">
            <a:avLst/>
          </a:prstGeom>
          <a:noFill/>
          <a:ln>
            <a:noFill/>
          </a:ln>
        </p:spPr>
      </p:pic>
      <p:pic>
        <p:nvPicPr>
          <p:cNvPr id="17" name="Imagen 16">
            <a:extLst>
              <a:ext uri="{FF2B5EF4-FFF2-40B4-BE49-F238E27FC236}">
                <a16:creationId xmlns:a16="http://schemas.microsoft.com/office/drawing/2014/main" id="{A1872591-9AFE-448C-8EA2-3C3D31276608}"/>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5847" y="3500491"/>
            <a:ext cx="4562475" cy="1919605"/>
          </a:xfrm>
          <a:prstGeom prst="rect">
            <a:avLst/>
          </a:prstGeom>
          <a:noFill/>
          <a:ln>
            <a:noFill/>
          </a:ln>
        </p:spPr>
      </p:pic>
      <p:sp>
        <p:nvSpPr>
          <p:cNvPr id="18" name="CuadroTexto 17">
            <a:extLst>
              <a:ext uri="{FF2B5EF4-FFF2-40B4-BE49-F238E27FC236}">
                <a16:creationId xmlns:a16="http://schemas.microsoft.com/office/drawing/2014/main" id="{C164155F-6DC3-48E3-A582-D6CFFA81EB42}"/>
              </a:ext>
            </a:extLst>
          </p:cNvPr>
          <p:cNvSpPr txBox="1"/>
          <p:nvPr/>
        </p:nvSpPr>
        <p:spPr>
          <a:xfrm>
            <a:off x="1076155" y="5539409"/>
            <a:ext cx="10402957" cy="369332"/>
          </a:xfrm>
          <a:prstGeom prst="rect">
            <a:avLst/>
          </a:prstGeom>
          <a:noFill/>
        </p:spPr>
        <p:txBody>
          <a:bodyPr wrap="square" rtlCol="0">
            <a:spAutoFit/>
          </a:bodyPr>
          <a:lstStyle/>
          <a:p>
            <a:r>
              <a:rPr lang="es-CO" dirty="0"/>
              <a:t>Obteniendo un resultado final de </a:t>
            </a:r>
            <a:r>
              <a:rPr lang="es-CO" b="1" dirty="0"/>
              <a:t>87,5%</a:t>
            </a:r>
            <a:r>
              <a:rPr lang="es-CO" dirty="0"/>
              <a:t> para la prueba de experiencia de usuario. </a:t>
            </a:r>
          </a:p>
        </p:txBody>
      </p:sp>
    </p:spTree>
    <p:extLst>
      <p:ext uri="{BB962C8B-B14F-4D97-AF65-F5344CB8AC3E}">
        <p14:creationId xmlns:p14="http://schemas.microsoft.com/office/powerpoint/2010/main" val="213677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PRUEBAS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16" name="CuadroTexto 15">
            <a:extLst>
              <a:ext uri="{FF2B5EF4-FFF2-40B4-BE49-F238E27FC236}">
                <a16:creationId xmlns:a16="http://schemas.microsoft.com/office/drawing/2014/main" id="{7E583443-A0F1-4BFC-8D4B-62E38A060A45}"/>
              </a:ext>
            </a:extLst>
          </p:cNvPr>
          <p:cNvSpPr txBox="1"/>
          <p:nvPr/>
        </p:nvSpPr>
        <p:spPr>
          <a:xfrm>
            <a:off x="1255557" y="1020418"/>
            <a:ext cx="10402957" cy="2308324"/>
          </a:xfrm>
          <a:prstGeom prst="rect">
            <a:avLst/>
          </a:prstGeom>
          <a:noFill/>
        </p:spPr>
        <p:txBody>
          <a:bodyPr wrap="square" rtlCol="0">
            <a:spAutoFit/>
          </a:bodyPr>
          <a:lstStyle/>
          <a:p>
            <a:pPr marL="342900" indent="-342900">
              <a:buFont typeface="+mj-lt"/>
              <a:buAutoNum type="arabicPeriod" startAt="2"/>
            </a:pPr>
            <a:r>
              <a:rPr lang="es-CO" b="1" dirty="0"/>
              <a:t>Rendimiento de la Aplicación:</a:t>
            </a:r>
            <a:endParaRPr lang="es-CO" dirty="0"/>
          </a:p>
          <a:p>
            <a:pPr lvl="1"/>
            <a:r>
              <a:rPr lang="es-CO" dirty="0"/>
              <a:t>En la realización de esta prueba se tuvo en cuenta dos parámetros:</a:t>
            </a:r>
          </a:p>
          <a:p>
            <a:pPr marL="742950" lvl="1" indent="-285750">
              <a:buFont typeface="Arial" panose="020B0604020202020204" pitchFamily="34" charset="0"/>
              <a:buChar char="•"/>
            </a:pPr>
            <a:r>
              <a:rPr lang="es-CO" dirty="0"/>
              <a:t>Velocidad:</a:t>
            </a:r>
          </a:p>
          <a:p>
            <a:pPr lvl="2"/>
            <a:r>
              <a:rPr lang="es-CO" dirty="0"/>
              <a:t>En esta prueba se obtuvo un resultado de velocidad de carga de </a:t>
            </a:r>
            <a:r>
              <a:rPr lang="es-CO" b="1" dirty="0"/>
              <a:t>60/100 </a:t>
            </a:r>
            <a:r>
              <a:rPr lang="es-CO" dirty="0"/>
              <a:t>obteniendo como conclusión, mejorar el rendimiento de la plataforma optimizando los recursos de CSS y JS</a:t>
            </a:r>
          </a:p>
          <a:p>
            <a:pPr marL="742950" lvl="1" indent="-285750">
              <a:buFont typeface="Arial" panose="020B0604020202020204" pitchFamily="34" charset="0"/>
              <a:buChar char="•"/>
            </a:pPr>
            <a:r>
              <a:rPr lang="es-CO" dirty="0"/>
              <a:t>Carga:</a:t>
            </a:r>
          </a:p>
          <a:p>
            <a:pPr lvl="2"/>
            <a:r>
              <a:rPr lang="es-CO" dirty="0"/>
              <a:t>Prueba que se realizó haciendo uso del software </a:t>
            </a:r>
            <a:r>
              <a:rPr lang="es-CO" dirty="0" err="1"/>
              <a:t>stressStimulus</a:t>
            </a:r>
            <a:r>
              <a:rPr lang="es-CO" dirty="0"/>
              <a:t>, con 5 usuarios haciendo uso de la plataforma concurrentemente, obteniendo como resultado la siguiente información.</a:t>
            </a:r>
          </a:p>
        </p:txBody>
      </p:sp>
      <p:pic>
        <p:nvPicPr>
          <p:cNvPr id="17" name="Imagen 16">
            <a:extLst>
              <a:ext uri="{FF2B5EF4-FFF2-40B4-BE49-F238E27FC236}">
                <a16:creationId xmlns:a16="http://schemas.microsoft.com/office/drawing/2014/main" id="{E21988CC-AB67-400D-A31F-965124E7DAC7}"/>
              </a:ext>
            </a:extLst>
          </p:cNvPr>
          <p:cNvPicPr/>
          <p:nvPr/>
        </p:nvPicPr>
        <p:blipFill rotWithShape="1">
          <a:blip r:embed="rId4"/>
          <a:srcRect l="46504" t="25961" r="14121" b="44456"/>
          <a:stretch/>
        </p:blipFill>
        <p:spPr bwMode="auto">
          <a:xfrm>
            <a:off x="722376" y="3282853"/>
            <a:ext cx="5524500" cy="2333625"/>
          </a:xfrm>
          <a:prstGeom prst="rect">
            <a:avLst/>
          </a:prstGeom>
          <a:ln>
            <a:noFill/>
          </a:ln>
          <a:extLst>
            <a:ext uri="{53640926-AAD7-44D8-BBD7-CCE9431645EC}">
              <a14:shadowObscured xmlns:a14="http://schemas.microsoft.com/office/drawing/2010/main"/>
            </a:ext>
          </a:extLst>
        </p:spPr>
      </p:pic>
      <p:pic>
        <p:nvPicPr>
          <p:cNvPr id="18" name="Imagen 17">
            <a:extLst>
              <a:ext uri="{FF2B5EF4-FFF2-40B4-BE49-F238E27FC236}">
                <a16:creationId xmlns:a16="http://schemas.microsoft.com/office/drawing/2014/main" id="{B0E19CF3-3BF6-4702-827B-4F2A51428BAD}"/>
              </a:ext>
            </a:extLst>
          </p:cNvPr>
          <p:cNvPicPr/>
          <p:nvPr/>
        </p:nvPicPr>
        <p:blipFill rotWithShape="1">
          <a:blip r:embed="rId5"/>
          <a:srcRect l="46538" t="44978" r="14460" b="42343"/>
          <a:stretch/>
        </p:blipFill>
        <p:spPr bwMode="auto">
          <a:xfrm>
            <a:off x="6335740" y="3315492"/>
            <a:ext cx="5471795" cy="999490"/>
          </a:xfrm>
          <a:prstGeom prst="rect">
            <a:avLst/>
          </a:prstGeom>
          <a:ln>
            <a:noFill/>
          </a:ln>
          <a:extLst>
            <a:ext uri="{53640926-AAD7-44D8-BBD7-CCE9431645EC}">
              <a14:shadowObscured xmlns:a14="http://schemas.microsoft.com/office/drawing/2010/main"/>
            </a:ext>
          </a:extLst>
        </p:spPr>
      </p:pic>
      <p:pic>
        <p:nvPicPr>
          <p:cNvPr id="21" name="Imagen 20">
            <a:extLst>
              <a:ext uri="{FF2B5EF4-FFF2-40B4-BE49-F238E27FC236}">
                <a16:creationId xmlns:a16="http://schemas.microsoft.com/office/drawing/2014/main" id="{8999BD2A-CB64-4B9C-91F4-164B2AF7F978}"/>
              </a:ext>
            </a:extLst>
          </p:cNvPr>
          <p:cNvPicPr/>
          <p:nvPr/>
        </p:nvPicPr>
        <p:blipFill rotWithShape="1">
          <a:blip r:embed="rId6"/>
          <a:srcRect l="46669" t="63393" r="13951" b="21815"/>
          <a:stretch/>
        </p:blipFill>
        <p:spPr bwMode="auto">
          <a:xfrm>
            <a:off x="6335740" y="4418105"/>
            <a:ext cx="5534025" cy="1168400"/>
          </a:xfrm>
          <a:prstGeom prst="rect">
            <a:avLst/>
          </a:prstGeom>
          <a:ln>
            <a:noFill/>
          </a:ln>
          <a:extLst>
            <a:ext uri="{53640926-AAD7-44D8-BBD7-CCE9431645EC}">
              <a14:shadowObscured xmlns:a14="http://schemas.microsoft.com/office/drawing/2010/main"/>
            </a:ext>
          </a:extLst>
        </p:spPr>
      </p:pic>
      <p:pic>
        <p:nvPicPr>
          <p:cNvPr id="22" name="Imagen 21">
            <a:extLst>
              <a:ext uri="{FF2B5EF4-FFF2-40B4-BE49-F238E27FC236}">
                <a16:creationId xmlns:a16="http://schemas.microsoft.com/office/drawing/2014/main" id="{09B6315B-7420-462F-99B9-BEC933DD140E}"/>
              </a:ext>
            </a:extLst>
          </p:cNvPr>
          <p:cNvPicPr/>
          <p:nvPr/>
        </p:nvPicPr>
        <p:blipFill rotWithShape="1">
          <a:blip r:embed="rId7"/>
          <a:srcRect l="46470" t="24756" r="14264" b="59248"/>
          <a:stretch/>
        </p:blipFill>
        <p:spPr bwMode="auto">
          <a:xfrm>
            <a:off x="723095" y="5608907"/>
            <a:ext cx="5486400" cy="1256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513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PRUEBAS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16" name="CuadroTexto 15">
            <a:extLst>
              <a:ext uri="{FF2B5EF4-FFF2-40B4-BE49-F238E27FC236}">
                <a16:creationId xmlns:a16="http://schemas.microsoft.com/office/drawing/2014/main" id="{7E583443-A0F1-4BFC-8D4B-62E38A060A45}"/>
              </a:ext>
            </a:extLst>
          </p:cNvPr>
          <p:cNvSpPr txBox="1"/>
          <p:nvPr/>
        </p:nvSpPr>
        <p:spPr>
          <a:xfrm>
            <a:off x="1255557" y="1364970"/>
            <a:ext cx="10402957" cy="1754326"/>
          </a:xfrm>
          <a:prstGeom prst="rect">
            <a:avLst/>
          </a:prstGeom>
          <a:noFill/>
        </p:spPr>
        <p:txBody>
          <a:bodyPr wrap="square" rtlCol="0">
            <a:spAutoFit/>
          </a:bodyPr>
          <a:lstStyle/>
          <a:p>
            <a:pPr marL="342900" indent="-342900">
              <a:buFont typeface="+mj-lt"/>
              <a:buAutoNum type="arabicPeriod" startAt="3"/>
            </a:pPr>
            <a:r>
              <a:rPr lang="es-CO" b="1" dirty="0"/>
              <a:t>Funcionalidad:</a:t>
            </a:r>
            <a:endParaRPr lang="es-CO" dirty="0"/>
          </a:p>
          <a:p>
            <a:pPr lvl="1"/>
            <a:r>
              <a:rPr lang="es-CO" dirty="0"/>
              <a:t>Para las pruebas de funcionalidad se tuvo en cuenta los requerimientos funcionales definidos al inicio del desarrollo del software con respecto a la plataforma entregada en producción.</a:t>
            </a:r>
          </a:p>
          <a:p>
            <a:pPr lvl="1"/>
            <a:endParaRPr lang="es-CO" dirty="0"/>
          </a:p>
          <a:p>
            <a:pPr lvl="1"/>
            <a:r>
              <a:rPr lang="es-CO" dirty="0"/>
              <a:t>La plataforma tuvo como resultado </a:t>
            </a:r>
            <a:r>
              <a:rPr lang="es-CO" b="1" dirty="0"/>
              <a:t>100% </a:t>
            </a:r>
            <a:r>
              <a:rPr lang="es-CO" dirty="0"/>
              <a:t>ya que cumple con los objetivos propuestos y se desarrollaron los requerimientos funcionales propuestos en su totalidad.</a:t>
            </a:r>
          </a:p>
        </p:txBody>
      </p:sp>
    </p:spTree>
    <p:extLst>
      <p:ext uri="{BB962C8B-B14F-4D97-AF65-F5344CB8AC3E}">
        <p14:creationId xmlns:p14="http://schemas.microsoft.com/office/powerpoint/2010/main" val="2255972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OPORTUNIDADES DE MEJORA</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16" name="CuadroTexto 15">
            <a:extLst>
              <a:ext uri="{FF2B5EF4-FFF2-40B4-BE49-F238E27FC236}">
                <a16:creationId xmlns:a16="http://schemas.microsoft.com/office/drawing/2014/main" id="{7E583443-A0F1-4BFC-8D4B-62E38A060A45}"/>
              </a:ext>
            </a:extLst>
          </p:cNvPr>
          <p:cNvSpPr txBox="1"/>
          <p:nvPr/>
        </p:nvSpPr>
        <p:spPr>
          <a:xfrm>
            <a:off x="1255557" y="1484238"/>
            <a:ext cx="10402957" cy="646331"/>
          </a:xfrm>
          <a:prstGeom prst="rect">
            <a:avLst/>
          </a:prstGeom>
          <a:noFill/>
        </p:spPr>
        <p:txBody>
          <a:bodyPr wrap="square" rtlCol="0">
            <a:spAutoFit/>
          </a:bodyPr>
          <a:lstStyle/>
          <a:p>
            <a:r>
              <a:rPr lang="es-CO" dirty="0"/>
              <a:t>Optimizar los archivos de estilo (CSS) y los archivos JavaScript, para reducir los tiempos de respuesta del software del lado del cliente con el objetivo de obtener mejores resultados en la prueba de velocidad.</a:t>
            </a:r>
          </a:p>
        </p:txBody>
      </p:sp>
    </p:spTree>
    <p:extLst>
      <p:ext uri="{BB962C8B-B14F-4D97-AF65-F5344CB8AC3E}">
        <p14:creationId xmlns:p14="http://schemas.microsoft.com/office/powerpoint/2010/main" val="71902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METODOLOGÍA</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sp>
        <p:nvSpPr>
          <p:cNvPr id="4" name="CuadroTexto 3">
            <a:extLst>
              <a:ext uri="{FF2B5EF4-FFF2-40B4-BE49-F238E27FC236}">
                <a16:creationId xmlns:a16="http://schemas.microsoft.com/office/drawing/2014/main" id="{95FF4C98-A07B-48CB-BDB6-5B3F52C4B883}"/>
              </a:ext>
            </a:extLst>
          </p:cNvPr>
          <p:cNvSpPr txBox="1"/>
          <p:nvPr/>
        </p:nvSpPr>
        <p:spPr>
          <a:xfrm>
            <a:off x="1219200" y="1603513"/>
            <a:ext cx="10402957" cy="1477328"/>
          </a:xfrm>
          <a:prstGeom prst="rect">
            <a:avLst/>
          </a:prstGeom>
          <a:noFill/>
        </p:spPr>
        <p:txBody>
          <a:bodyPr wrap="square" rtlCol="0">
            <a:spAutoFit/>
          </a:bodyPr>
          <a:lstStyle/>
          <a:p>
            <a:r>
              <a:rPr lang="es-CO" dirty="0"/>
              <a:t>La metodología de investigación que se utilizo fue la metodología cuantitativa, la que nos permitió poder evaluar mediante la experiencia de usuario el funcionamiento del sistema.</a:t>
            </a:r>
          </a:p>
          <a:p>
            <a:endParaRPr lang="es-CO" dirty="0"/>
          </a:p>
          <a:p>
            <a:r>
              <a:rPr lang="es-CO" dirty="0"/>
              <a:t>La metodología de desarrollo empleada fue la metodología Scrum para la planificación, seguimiento y resultados del software</a:t>
            </a:r>
          </a:p>
        </p:txBody>
      </p:sp>
      <p:sp>
        <p:nvSpPr>
          <p:cNvPr id="7" name="CuadroTexto 6">
            <a:extLst>
              <a:ext uri="{FF2B5EF4-FFF2-40B4-BE49-F238E27FC236}">
                <a16:creationId xmlns:a16="http://schemas.microsoft.com/office/drawing/2014/main" id="{D3B78244-9057-4A1C-8860-B017C87221A5}"/>
              </a:ext>
            </a:extLst>
          </p:cNvPr>
          <p:cNvSpPr txBox="1"/>
          <p:nvPr/>
        </p:nvSpPr>
        <p:spPr>
          <a:xfrm>
            <a:off x="1219199" y="3427095"/>
            <a:ext cx="10402957" cy="3168000"/>
          </a:xfrm>
          <a:prstGeom prst="rect">
            <a:avLst/>
          </a:prstGeom>
          <a:noFill/>
        </p:spPr>
        <p:txBody>
          <a:bodyPr wrap="square" numCol="2" rtlCol="0">
            <a:spAutoFit/>
          </a:bodyPr>
          <a:lstStyle/>
          <a:p>
            <a:pPr marL="342900" indent="-342900">
              <a:buFont typeface="+mj-lt"/>
              <a:buAutoNum type="arabicPeriod"/>
            </a:pPr>
            <a:r>
              <a:rPr lang="es-CO" dirty="0"/>
              <a:t>Roles empleados de la metodología Scrum:</a:t>
            </a:r>
          </a:p>
          <a:p>
            <a:pPr marL="742950" lvl="1" indent="-285750">
              <a:buFont typeface="Arial" panose="020B0604020202020204" pitchFamily="34" charset="0"/>
              <a:buChar char="•"/>
            </a:pPr>
            <a:r>
              <a:rPr lang="es-CO" b="1" dirty="0" err="1"/>
              <a:t>Product</a:t>
            </a:r>
            <a:r>
              <a:rPr lang="es-CO" b="1" dirty="0"/>
              <a:t> </a:t>
            </a:r>
            <a:r>
              <a:rPr lang="es-CO" b="1" dirty="0" err="1"/>
              <a:t>Owner</a:t>
            </a:r>
            <a:r>
              <a:rPr lang="es-CO" b="1" dirty="0"/>
              <a:t>: </a:t>
            </a:r>
            <a:r>
              <a:rPr lang="es-CO" dirty="0"/>
              <a:t>Alejandra García Vanegas, quien es la representante legal de la compañía Movip SAS</a:t>
            </a:r>
          </a:p>
          <a:p>
            <a:pPr marL="742950" lvl="1" indent="-285750">
              <a:buFont typeface="Arial" panose="020B0604020202020204" pitchFamily="34" charset="0"/>
              <a:buChar char="•"/>
            </a:pPr>
            <a:r>
              <a:rPr lang="es-CO" b="1" dirty="0"/>
              <a:t>Scrum Master: </a:t>
            </a:r>
            <a:r>
              <a:rPr lang="es-CO" dirty="0"/>
              <a:t>Ingeniero Oscar Javier Morera Zárate, líder del proyecto.</a:t>
            </a:r>
          </a:p>
          <a:p>
            <a:pPr marL="742950" lvl="1" indent="-285750">
              <a:buFont typeface="Arial" panose="020B0604020202020204" pitchFamily="34" charset="0"/>
              <a:buChar char="•"/>
            </a:pPr>
            <a:r>
              <a:rPr lang="es-CO" b="1" dirty="0"/>
              <a:t>Scrum </a:t>
            </a:r>
            <a:r>
              <a:rPr lang="es-CO" b="1" dirty="0" err="1"/>
              <a:t>Team</a:t>
            </a:r>
            <a:r>
              <a:rPr lang="es-CO" b="1" dirty="0"/>
              <a:t>: </a:t>
            </a:r>
            <a:r>
              <a:rPr lang="es-CO" dirty="0"/>
              <a:t>Yonathan Camilo Bohorquez, </a:t>
            </a:r>
            <a:r>
              <a:rPr lang="es-CO" dirty="0" err="1"/>
              <a:t>Jose</a:t>
            </a:r>
            <a:r>
              <a:rPr lang="es-CO" dirty="0"/>
              <a:t> Manuel Bohorquez, personas encargadas del desarrollo.</a:t>
            </a:r>
          </a:p>
          <a:p>
            <a:pPr marL="742950" lvl="1" indent="-285750">
              <a:buFont typeface="Arial" panose="020B0604020202020204" pitchFamily="34" charset="0"/>
              <a:buChar char="•"/>
            </a:pPr>
            <a:r>
              <a:rPr lang="es-CO" b="1" dirty="0"/>
              <a:t>Usuarios: </a:t>
            </a:r>
            <a:r>
              <a:rPr lang="es-CO" dirty="0"/>
              <a:t>Personal asociado a la compañía Movip SAS.</a:t>
            </a:r>
          </a:p>
          <a:p>
            <a:pPr marL="342900" indent="-342900">
              <a:buFont typeface="+mj-lt"/>
              <a:buAutoNum type="arabicPeriod"/>
            </a:pPr>
            <a:r>
              <a:rPr lang="es-CO" dirty="0"/>
              <a:t>Eventos empleados de la metodología Scrum:</a:t>
            </a:r>
          </a:p>
          <a:p>
            <a:pPr marL="742950" lvl="1" indent="-285750">
              <a:buFont typeface="Arial" panose="020B0604020202020204" pitchFamily="34" charset="0"/>
              <a:buChar char="•"/>
            </a:pPr>
            <a:r>
              <a:rPr lang="es-CO" b="1" dirty="0"/>
              <a:t>Sprint: </a:t>
            </a:r>
            <a:r>
              <a:rPr lang="es-CO" dirty="0"/>
              <a:t>evento que se realizó cada 15 días donde se entregaron los avances del proyecto.</a:t>
            </a:r>
            <a:endParaRPr lang="es-CO" b="1" dirty="0"/>
          </a:p>
          <a:p>
            <a:endParaRPr lang="es-CO" dirty="0"/>
          </a:p>
        </p:txBody>
      </p:sp>
    </p:spTree>
    <p:extLst>
      <p:ext uri="{BB962C8B-B14F-4D97-AF65-F5344CB8AC3E}">
        <p14:creationId xmlns:p14="http://schemas.microsoft.com/office/powerpoint/2010/main" val="1931937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EBCF753-8787-4A90-BB31-8BC426C14DB4}"/>
              </a:ext>
            </a:extLst>
          </p:cNvPr>
          <p:cNvSpPr txBox="1"/>
          <p:nvPr/>
        </p:nvSpPr>
        <p:spPr>
          <a:xfrm>
            <a:off x="6096000" y="2702652"/>
            <a:ext cx="3280835"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RESULTADOS:</a:t>
            </a:r>
          </a:p>
          <a:p>
            <a:pPr marL="914400" lvl="1" indent="-457200">
              <a:buFont typeface="Arial" panose="020B0604020202020204" pitchFamily="34" charset="0"/>
              <a:buChar char="•"/>
            </a:pPr>
            <a:r>
              <a:rPr kumimoji="0" lang="es-CO"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Fórmulas</a:t>
            </a:r>
          </a:p>
          <a:p>
            <a:pPr marL="914400" lvl="1" indent="-457200">
              <a:buFont typeface="Arial" panose="020B0604020202020204" pitchFamily="34" charset="0"/>
              <a:buChar char="•"/>
            </a:pPr>
            <a:r>
              <a:rPr lang="es-CO" sz="2000" dirty="0">
                <a:solidFill>
                  <a:prstClr val="black"/>
                </a:solidFill>
                <a:latin typeface="Calibri" panose="020F0502020204030204" pitchFamily="34" charset="0"/>
                <a:cs typeface="Calibri" panose="020F0502020204030204" pitchFamily="34" charset="0"/>
              </a:rPr>
              <a:t>Módulos del Sistema</a:t>
            </a:r>
          </a:p>
          <a:p>
            <a:pPr marL="914400" lvl="1" indent="-457200">
              <a:buFont typeface="Arial" panose="020B0604020202020204" pitchFamily="34" charset="0"/>
              <a:buChar char="•"/>
            </a:pPr>
            <a:r>
              <a:rPr lang="es-CO" sz="2000" dirty="0">
                <a:solidFill>
                  <a:prstClr val="black"/>
                </a:solidFill>
                <a:latin typeface="Calibri" panose="020F0502020204030204" pitchFamily="34" charset="0"/>
                <a:cs typeface="Calibri" panose="020F0502020204030204" pitchFamily="34" charset="0"/>
              </a:rPr>
              <a:t>Pruebas</a:t>
            </a:r>
            <a:endParaRPr kumimoji="0" lang="es-CO"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6" name="Gráfico 5">
            <a:extLst>
              <a:ext uri="{FF2B5EF4-FFF2-40B4-BE49-F238E27FC236}">
                <a16:creationId xmlns:a16="http://schemas.microsoft.com/office/drawing/2014/main" id="{BF5F677D-B771-4599-892B-E2868C249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858" y="1684171"/>
            <a:ext cx="2173711" cy="3483512"/>
          </a:xfrm>
          <a:prstGeom prst="rect">
            <a:avLst/>
          </a:prstGeom>
        </p:spPr>
      </p:pic>
    </p:spTree>
    <p:extLst>
      <p:ext uri="{BB962C8B-B14F-4D97-AF65-F5344CB8AC3E}">
        <p14:creationId xmlns:p14="http://schemas.microsoft.com/office/powerpoint/2010/main" val="78706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FÓRMULAS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3B78244-9057-4A1C-8860-B017C87221A5}"/>
                  </a:ext>
                </a:extLst>
              </p:cNvPr>
              <p:cNvSpPr txBox="1"/>
              <p:nvPr/>
            </p:nvSpPr>
            <p:spPr>
              <a:xfrm>
                <a:off x="1255557" y="1319999"/>
                <a:ext cx="10402957" cy="4783489"/>
              </a:xfrm>
              <a:prstGeom prst="rect">
                <a:avLst/>
              </a:prstGeom>
              <a:noFill/>
            </p:spPr>
            <p:txBody>
              <a:bodyPr wrap="square" numCol="1" rtlCol="0">
                <a:spAutoFit/>
              </a:bodyPr>
              <a:lstStyle/>
              <a:p>
                <a:pPr marL="342900" indent="-342900">
                  <a:buFont typeface="+mj-lt"/>
                  <a:buAutoNum type="arabicPeriod"/>
                </a:pPr>
                <a:r>
                  <a:rPr lang="es-CO" dirty="0"/>
                  <a:t>Eficacia</a:t>
                </a:r>
              </a:p>
              <a:p>
                <a:pPr marL="742950" lvl="1" indent="-285750">
                  <a:buFont typeface="Arial" panose="020B0604020202020204" pitchFamily="34" charset="0"/>
                  <a:buChar char="•"/>
                </a:pPr>
                <a14:m>
                  <m:oMath xmlns:m="http://schemas.openxmlformats.org/officeDocument/2006/math">
                    <m:r>
                      <m:rPr>
                        <m:sty m:val="p"/>
                      </m:rPr>
                      <a:rPr lang="es-CO" sz="2400" b="0" i="0" smtClean="0">
                        <a:latin typeface="Cambria Math" panose="02040503050406030204" pitchFamily="18" charset="0"/>
                      </a:rPr>
                      <m:t>Eficacia</m:t>
                    </m:r>
                    <m:r>
                      <a:rPr lang="es-CO" sz="2400" i="1" smtClean="0">
                        <a:latin typeface="Cambria Math" panose="02040503050406030204" pitchFamily="18" charset="0"/>
                      </a:rPr>
                      <m:t>=</m:t>
                    </m:r>
                    <m:f>
                      <m:fPr>
                        <m:ctrlPr>
                          <a:rPr lang="es-CO" sz="2400" b="0" i="1" smtClean="0">
                            <a:latin typeface="Cambria Math" panose="02040503050406030204" pitchFamily="18" charset="0"/>
                          </a:rPr>
                        </m:ctrlPr>
                      </m:fPr>
                      <m:num>
                        <m:r>
                          <a:rPr lang="es-CO" sz="2400" b="0" i="1" smtClean="0">
                            <a:latin typeface="Cambria Math" panose="02040503050406030204" pitchFamily="18" charset="0"/>
                          </a:rPr>
                          <m:t>𝑟𝑒𝑠𝑢𝑙𝑡𝑎𝑑𝑜</m:t>
                        </m:r>
                        <m:r>
                          <a:rPr lang="es-CO" sz="2400" b="0" i="1" smtClean="0">
                            <a:latin typeface="Cambria Math" panose="02040503050406030204" pitchFamily="18" charset="0"/>
                          </a:rPr>
                          <m:t> </m:t>
                        </m:r>
                        <m:r>
                          <a:rPr lang="es-CO" sz="2400" b="0" i="1" smtClean="0">
                            <a:latin typeface="Cambria Math" panose="02040503050406030204" pitchFamily="18" charset="0"/>
                          </a:rPr>
                          <m:t>𝑓𝑖𝑛𝑎𝑙</m:t>
                        </m:r>
                      </m:num>
                      <m:den>
                        <m:r>
                          <a:rPr lang="es-CO" sz="2400" b="0" i="1" smtClean="0">
                            <a:latin typeface="Cambria Math" panose="02040503050406030204" pitchFamily="18" charset="0"/>
                          </a:rPr>
                          <m:t>𝑟𝑒𝑠𝑢𝑙𝑡𝑎𝑑𝑜</m:t>
                        </m:r>
                        <m:r>
                          <a:rPr lang="es-CO" sz="2400" b="0" i="1" smtClean="0">
                            <a:latin typeface="Cambria Math" panose="02040503050406030204" pitchFamily="18" charset="0"/>
                          </a:rPr>
                          <m:t> </m:t>
                        </m:r>
                        <m:r>
                          <a:rPr lang="es-CO" sz="2400" b="0" i="1" smtClean="0">
                            <a:latin typeface="Cambria Math" panose="02040503050406030204" pitchFamily="18" charset="0"/>
                          </a:rPr>
                          <m:t>𝑒𝑠𝑝𝑒𝑟𝑎𝑑𝑜</m:t>
                        </m:r>
                      </m:den>
                    </m:f>
                  </m:oMath>
                </a14:m>
                <a:endParaRPr lang="es-CO" sz="2400" b="0" dirty="0"/>
              </a:p>
              <a:p>
                <a:pPr lvl="1"/>
                <a:endParaRPr lang="es-CO" dirty="0"/>
              </a:p>
              <a:p>
                <a:pPr marL="342900" indent="-342900">
                  <a:buFont typeface="+mj-lt"/>
                  <a:buAutoNum type="arabicPeriod"/>
                </a:pPr>
                <a:r>
                  <a:rPr lang="es-CO" dirty="0"/>
                  <a:t>Eficiencia</a:t>
                </a:r>
              </a:p>
              <a:p>
                <a:pPr marL="800100" lvl="1" indent="-342900">
                  <a:buFont typeface="Arial" panose="020B0604020202020204" pitchFamily="34" charset="0"/>
                  <a:buChar char="•"/>
                </a:pPr>
                <a14:m>
                  <m:oMath xmlns:m="http://schemas.openxmlformats.org/officeDocument/2006/math">
                    <m:r>
                      <a:rPr lang="es-CO" sz="2400" b="0" i="1" smtClean="0">
                        <a:latin typeface="Cambria Math" panose="02040503050406030204" pitchFamily="18" charset="0"/>
                      </a:rPr>
                      <m:t>𝐸𝑓𝑖𝑐𝑖𝑒𝑛𝑐𝑖𝑎</m:t>
                    </m:r>
                    <m:r>
                      <a:rPr lang="es-CO" sz="2400" b="0" i="1" smtClean="0">
                        <a:latin typeface="Cambria Math" panose="02040503050406030204" pitchFamily="18" charset="0"/>
                      </a:rPr>
                      <m:t>=</m:t>
                    </m:r>
                    <m:f>
                      <m:fPr>
                        <m:ctrlPr>
                          <a:rPr lang="es-CO" sz="2400" b="0" i="1" smtClean="0">
                            <a:latin typeface="Cambria Math" panose="02040503050406030204" pitchFamily="18" charset="0"/>
                          </a:rPr>
                        </m:ctrlPr>
                      </m:fPr>
                      <m:num>
                        <m:d>
                          <m:dPr>
                            <m:ctrlPr>
                              <a:rPr lang="es-CO" sz="2400" b="0" i="1" smtClean="0">
                                <a:latin typeface="Cambria Math" panose="02040503050406030204" pitchFamily="18" charset="0"/>
                              </a:rPr>
                            </m:ctrlPr>
                          </m:dPr>
                          <m:e>
                            <m:f>
                              <m:fPr>
                                <m:ctrlPr>
                                  <a:rPr lang="es-CO" sz="2400" b="0" i="1" smtClean="0">
                                    <a:latin typeface="Cambria Math" panose="02040503050406030204" pitchFamily="18" charset="0"/>
                                  </a:rPr>
                                </m:ctrlPr>
                              </m:fPr>
                              <m:num>
                                <m:r>
                                  <a:rPr lang="es-CO" sz="2400" b="0" i="1" smtClean="0">
                                    <a:latin typeface="Cambria Math" panose="02040503050406030204" pitchFamily="18" charset="0"/>
                                  </a:rPr>
                                  <m:t>𝑟𝑒𝑠𝑢𝑙𝑡𝑎𝑑𝑜</m:t>
                                </m:r>
                                <m:r>
                                  <a:rPr lang="es-CO" sz="2400" b="0" i="1" smtClean="0">
                                    <a:latin typeface="Cambria Math" panose="02040503050406030204" pitchFamily="18" charset="0"/>
                                  </a:rPr>
                                  <m:t> </m:t>
                                </m:r>
                                <m:r>
                                  <a:rPr lang="es-CO" sz="2400" b="0" i="1" smtClean="0">
                                    <a:latin typeface="Cambria Math" panose="02040503050406030204" pitchFamily="18" charset="0"/>
                                  </a:rPr>
                                  <m:t>𝑓𝑖𝑛𝑎𝑙</m:t>
                                </m:r>
                              </m:num>
                              <m:den>
                                <m:r>
                                  <a:rPr lang="es-CO" sz="2400" b="0" i="1" smtClean="0">
                                    <a:latin typeface="Cambria Math" panose="02040503050406030204" pitchFamily="18" charset="0"/>
                                  </a:rPr>
                                  <m:t>𝑐𝑜𝑠𝑡𝑜</m:t>
                                </m:r>
                                <m:r>
                                  <a:rPr lang="es-CO" sz="2400" b="0" i="1" smtClean="0">
                                    <a:latin typeface="Cambria Math" panose="02040503050406030204" pitchFamily="18" charset="0"/>
                                  </a:rPr>
                                  <m:t> </m:t>
                                </m:r>
                                <m:r>
                                  <a:rPr lang="es-CO" sz="2400" b="0" i="1" smtClean="0">
                                    <a:latin typeface="Cambria Math" panose="02040503050406030204" pitchFamily="18" charset="0"/>
                                  </a:rPr>
                                  <m:t>𝑓𝑖𝑛𝑎𝑙</m:t>
                                </m:r>
                              </m:den>
                            </m:f>
                          </m:e>
                        </m:d>
                        <m:r>
                          <a:rPr lang="es-CO" sz="2400" b="0" i="1" smtClean="0">
                            <a:latin typeface="Cambria Math" panose="02040503050406030204" pitchFamily="18" charset="0"/>
                          </a:rPr>
                          <m:t>∗</m:t>
                        </m:r>
                        <m:r>
                          <a:rPr lang="es-CO" sz="2400" b="0" i="1" smtClean="0">
                            <a:latin typeface="Cambria Math" panose="02040503050406030204" pitchFamily="18" charset="0"/>
                          </a:rPr>
                          <m:t>𝑡𝑖𝑒𝑚𝑝𝑜</m:t>
                        </m:r>
                        <m:r>
                          <a:rPr lang="es-CO" sz="2400" b="0" i="1" smtClean="0">
                            <a:latin typeface="Cambria Math" panose="02040503050406030204" pitchFamily="18" charset="0"/>
                          </a:rPr>
                          <m:t> </m:t>
                        </m:r>
                        <m:r>
                          <a:rPr lang="es-CO" sz="2400" b="0" i="1" smtClean="0">
                            <a:latin typeface="Cambria Math" panose="02040503050406030204" pitchFamily="18" charset="0"/>
                          </a:rPr>
                          <m:t>𝑓𝑖𝑛𝑎𝑙</m:t>
                        </m:r>
                      </m:num>
                      <m:den>
                        <m:d>
                          <m:dPr>
                            <m:ctrlPr>
                              <a:rPr lang="es-CO" sz="2400" b="0" i="1" smtClean="0">
                                <a:latin typeface="Cambria Math" panose="02040503050406030204" pitchFamily="18" charset="0"/>
                              </a:rPr>
                            </m:ctrlPr>
                          </m:dPr>
                          <m:e>
                            <m:f>
                              <m:fPr>
                                <m:ctrlPr>
                                  <a:rPr lang="es-CO" sz="2400" b="0" i="1" smtClean="0">
                                    <a:latin typeface="Cambria Math" panose="02040503050406030204" pitchFamily="18" charset="0"/>
                                  </a:rPr>
                                </m:ctrlPr>
                              </m:fPr>
                              <m:num>
                                <m:r>
                                  <a:rPr lang="es-CO" sz="2400" b="0" i="1" smtClean="0">
                                    <a:latin typeface="Cambria Math" panose="02040503050406030204" pitchFamily="18" charset="0"/>
                                  </a:rPr>
                                  <m:t>𝑟𝑒𝑠𝑢𝑙𝑡𝑎𝑑𝑜</m:t>
                                </m:r>
                                <m:r>
                                  <a:rPr lang="es-CO" sz="2400" b="0" i="1" smtClean="0">
                                    <a:latin typeface="Cambria Math" panose="02040503050406030204" pitchFamily="18" charset="0"/>
                                  </a:rPr>
                                  <m:t> </m:t>
                                </m:r>
                                <m:r>
                                  <a:rPr lang="es-CO" sz="2400" b="0" i="1" smtClean="0">
                                    <a:latin typeface="Cambria Math" panose="02040503050406030204" pitchFamily="18" charset="0"/>
                                  </a:rPr>
                                  <m:t>𝑒𝑠𝑝𝑒𝑟𝑎𝑑𝑜</m:t>
                                </m:r>
                              </m:num>
                              <m:den>
                                <m:r>
                                  <a:rPr lang="es-CO" sz="2400" b="0" i="1" smtClean="0">
                                    <a:latin typeface="Cambria Math" panose="02040503050406030204" pitchFamily="18" charset="0"/>
                                  </a:rPr>
                                  <m:t>𝑐𝑜𝑠𝑡𝑜</m:t>
                                </m:r>
                                <m:r>
                                  <a:rPr lang="es-CO" sz="2400" b="0" i="1" smtClean="0">
                                    <a:latin typeface="Cambria Math" panose="02040503050406030204" pitchFamily="18" charset="0"/>
                                  </a:rPr>
                                  <m:t> </m:t>
                                </m:r>
                                <m:r>
                                  <a:rPr lang="es-CO" sz="2400" b="0" i="1" smtClean="0">
                                    <a:latin typeface="Cambria Math" panose="02040503050406030204" pitchFamily="18" charset="0"/>
                                  </a:rPr>
                                  <m:t>𝑒𝑠𝑝𝑒𝑟𝑎𝑑𝑜</m:t>
                                </m:r>
                              </m:den>
                            </m:f>
                          </m:e>
                        </m:d>
                        <m:r>
                          <a:rPr lang="es-CO" sz="2400" b="0" i="1" smtClean="0">
                            <a:latin typeface="Cambria Math" panose="02040503050406030204" pitchFamily="18" charset="0"/>
                          </a:rPr>
                          <m:t>∗</m:t>
                        </m:r>
                        <m:r>
                          <a:rPr lang="es-CO" sz="2400" b="0" i="1" smtClean="0">
                            <a:latin typeface="Cambria Math" panose="02040503050406030204" pitchFamily="18" charset="0"/>
                          </a:rPr>
                          <m:t>𝑡𝑖𝑒𝑚𝑝𝑜</m:t>
                        </m:r>
                        <m:r>
                          <a:rPr lang="es-CO" sz="2400" b="0" i="1" smtClean="0">
                            <a:latin typeface="Cambria Math" panose="02040503050406030204" pitchFamily="18" charset="0"/>
                          </a:rPr>
                          <m:t> </m:t>
                        </m:r>
                        <m:r>
                          <a:rPr lang="es-CO" sz="2400" b="0" i="1" smtClean="0">
                            <a:latin typeface="Cambria Math" panose="02040503050406030204" pitchFamily="18" charset="0"/>
                          </a:rPr>
                          <m:t>𝑒𝑠𝑝𝑒𝑟𝑎𝑑𝑜</m:t>
                        </m:r>
                      </m:den>
                    </m:f>
                  </m:oMath>
                </a14:m>
                <a:endParaRPr lang="es-CO" b="0" dirty="0"/>
              </a:p>
              <a:p>
                <a:pPr lvl="1"/>
                <a:endParaRPr lang="es-CO" dirty="0"/>
              </a:p>
              <a:p>
                <a:pPr marL="342900" indent="-342900">
                  <a:buFont typeface="+mj-lt"/>
                  <a:buAutoNum type="arabicPeriod"/>
                </a:pPr>
                <a:r>
                  <a:rPr lang="es-CO" dirty="0"/>
                  <a:t>Efectividad</a:t>
                </a:r>
              </a:p>
              <a:p>
                <a:pPr marL="800100" lvl="1" indent="-342900">
                  <a:buFont typeface="Arial" panose="020B0604020202020204" pitchFamily="34" charset="0"/>
                  <a:buChar char="•"/>
                </a:pPr>
                <a14:m>
                  <m:oMath xmlns:m="http://schemas.openxmlformats.org/officeDocument/2006/math">
                    <m:r>
                      <a:rPr lang="es-CO" sz="2400" b="0" i="1" smtClean="0">
                        <a:latin typeface="Cambria Math" panose="02040503050406030204" pitchFamily="18" charset="0"/>
                      </a:rPr>
                      <m:t>𝐸𝑓𝑒𝑐𝑡𝑖𝑣𝑖𝑑𝑎𝑑</m:t>
                    </m:r>
                    <m:r>
                      <a:rPr lang="es-CO" sz="2400" b="0" i="1" smtClean="0">
                        <a:latin typeface="Cambria Math" panose="02040503050406030204" pitchFamily="18" charset="0"/>
                      </a:rPr>
                      <m:t>=</m:t>
                    </m:r>
                    <m:f>
                      <m:fPr>
                        <m:ctrlPr>
                          <a:rPr lang="es-CO" sz="2400" b="0" i="1" smtClean="0">
                            <a:latin typeface="Cambria Math" panose="02040503050406030204" pitchFamily="18" charset="0"/>
                          </a:rPr>
                        </m:ctrlPr>
                      </m:fPr>
                      <m:num>
                        <m:d>
                          <m:dPr>
                            <m:ctrlPr>
                              <a:rPr lang="es-CO" sz="2400" b="0" i="1" smtClean="0">
                                <a:latin typeface="Cambria Math" panose="02040503050406030204" pitchFamily="18" charset="0"/>
                              </a:rPr>
                            </m:ctrlPr>
                          </m:dPr>
                          <m:e>
                            <m:f>
                              <m:fPr>
                                <m:ctrlPr>
                                  <a:rPr lang="es-CO" sz="2400" b="0" i="1" smtClean="0">
                                    <a:latin typeface="Cambria Math" panose="02040503050406030204" pitchFamily="18" charset="0"/>
                                  </a:rPr>
                                </m:ctrlPr>
                              </m:fPr>
                              <m:num>
                                <m:r>
                                  <a:rPr lang="es-CO" sz="2400" b="0" i="1" smtClean="0">
                                    <a:latin typeface="Cambria Math" panose="02040503050406030204" pitchFamily="18" charset="0"/>
                                  </a:rPr>
                                  <m:t>𝐸𝑓𝑖𝑐𝑖𝑒𝑛𝑐𝑖𝑎</m:t>
                                </m:r>
                                <m:r>
                                  <a:rPr lang="es-CO" sz="2400" b="0" i="1" smtClean="0">
                                    <a:latin typeface="Cambria Math" panose="02040503050406030204" pitchFamily="18" charset="0"/>
                                  </a:rPr>
                                  <m:t>+</m:t>
                                </m:r>
                                <m:r>
                                  <a:rPr lang="es-CO" sz="2400" b="0" i="1" smtClean="0">
                                    <a:latin typeface="Cambria Math" panose="02040503050406030204" pitchFamily="18" charset="0"/>
                                  </a:rPr>
                                  <m:t>𝐸𝑓𝑖𝑐𝑎𝑐𝑖𝑎</m:t>
                                </m:r>
                              </m:num>
                              <m:den>
                                <m:r>
                                  <a:rPr lang="es-CO" sz="2400" b="0" i="1" smtClean="0">
                                    <a:latin typeface="Cambria Math" panose="02040503050406030204" pitchFamily="18" charset="0"/>
                                  </a:rPr>
                                  <m:t>2</m:t>
                                </m:r>
                              </m:den>
                            </m:f>
                          </m:e>
                        </m:d>
                      </m:num>
                      <m:den>
                        <m:r>
                          <a:rPr lang="es-CO" sz="2400" b="0" i="1" smtClean="0">
                            <a:latin typeface="Cambria Math" panose="02040503050406030204" pitchFamily="18" charset="0"/>
                          </a:rPr>
                          <m:t>100</m:t>
                        </m:r>
                      </m:den>
                    </m:f>
                  </m:oMath>
                </a14:m>
                <a:endParaRPr lang="es-CO" b="0" dirty="0"/>
              </a:p>
              <a:p>
                <a:pPr lvl="1"/>
                <a:endParaRPr lang="es-CO" dirty="0"/>
              </a:p>
              <a:p>
                <a:pPr marL="342900" indent="-342900">
                  <a:buFont typeface="+mj-lt"/>
                  <a:buAutoNum type="arabicPeriod"/>
                </a:pPr>
                <a:r>
                  <a:rPr lang="es-CO" dirty="0"/>
                  <a:t>Productividad</a:t>
                </a:r>
              </a:p>
              <a:p>
                <a:pPr marL="800100" lvl="1" indent="-342900">
                  <a:buFont typeface="Arial" panose="020B0604020202020204" pitchFamily="34" charset="0"/>
                  <a:buChar char="•"/>
                </a:pPr>
                <a14:m>
                  <m:oMath xmlns:m="http://schemas.openxmlformats.org/officeDocument/2006/math">
                    <m:r>
                      <a:rPr lang="es-CO" sz="2400" b="0" i="1" smtClean="0">
                        <a:latin typeface="Cambria Math" panose="02040503050406030204" pitchFamily="18" charset="0"/>
                      </a:rPr>
                      <m:t>𝑃𝑟𝑜𝑑𝑢𝑐𝑡𝑖𝑣𝑖𝑑𝑎𝑑</m:t>
                    </m:r>
                    <m:r>
                      <a:rPr lang="es-CO" sz="2400" b="0" i="1" smtClean="0">
                        <a:latin typeface="Cambria Math" panose="02040503050406030204" pitchFamily="18" charset="0"/>
                      </a:rPr>
                      <m:t>=</m:t>
                    </m:r>
                    <m:f>
                      <m:fPr>
                        <m:ctrlPr>
                          <a:rPr lang="es-CO" sz="2400" b="0" i="1" smtClean="0">
                            <a:latin typeface="Cambria Math" panose="02040503050406030204" pitchFamily="18" charset="0"/>
                          </a:rPr>
                        </m:ctrlPr>
                      </m:fPr>
                      <m:num>
                        <m:r>
                          <a:rPr lang="es-CO" sz="2400" b="0" i="1" smtClean="0">
                            <a:latin typeface="Cambria Math" panose="02040503050406030204" pitchFamily="18" charset="0"/>
                          </a:rPr>
                          <m:t>𝑆𝑎𝑙𝑖𝑑𝑎𝑠</m:t>
                        </m:r>
                      </m:num>
                      <m:den>
                        <m:r>
                          <a:rPr lang="es-CO" sz="2400" b="0" i="1" smtClean="0">
                            <a:latin typeface="Cambria Math" panose="02040503050406030204" pitchFamily="18" charset="0"/>
                          </a:rPr>
                          <m:t>𝐸𝑛𝑡𝑟𝑎𝑑𝑎𝑠</m:t>
                        </m:r>
                      </m:den>
                    </m:f>
                  </m:oMath>
                </a14:m>
                <a:endParaRPr lang="es-CO" dirty="0"/>
              </a:p>
            </p:txBody>
          </p:sp>
        </mc:Choice>
        <mc:Fallback xmlns="">
          <p:sp>
            <p:nvSpPr>
              <p:cNvPr id="7" name="CuadroTexto 6">
                <a:extLst>
                  <a:ext uri="{FF2B5EF4-FFF2-40B4-BE49-F238E27FC236}">
                    <a16:creationId xmlns:a16="http://schemas.microsoft.com/office/drawing/2014/main" id="{D3B78244-9057-4A1C-8860-B017C87221A5}"/>
                  </a:ext>
                </a:extLst>
              </p:cNvPr>
              <p:cNvSpPr txBox="1">
                <a:spLocks noRot="1" noChangeAspect="1" noMove="1" noResize="1" noEditPoints="1" noAdjustHandles="1" noChangeArrowheads="1" noChangeShapeType="1" noTextEdit="1"/>
              </p:cNvSpPr>
              <p:nvPr/>
            </p:nvSpPr>
            <p:spPr>
              <a:xfrm>
                <a:off x="1255557" y="1319999"/>
                <a:ext cx="10402957" cy="4783489"/>
              </a:xfrm>
              <a:prstGeom prst="rect">
                <a:avLst/>
              </a:prstGeom>
              <a:blipFill>
                <a:blip r:embed="rId4"/>
                <a:stretch>
                  <a:fillRect l="-528" t="-765"/>
                </a:stretch>
              </a:blipFill>
            </p:spPr>
            <p:txBody>
              <a:bodyPr/>
              <a:lstStyle/>
              <a:p>
                <a:r>
                  <a:rPr lang="es-CO">
                    <a:noFill/>
                  </a:rPr>
                  <a:t> </a:t>
                </a:r>
              </a:p>
            </p:txBody>
          </p:sp>
        </mc:Fallback>
      </mc:AlternateContent>
    </p:spTree>
    <p:extLst>
      <p:ext uri="{BB962C8B-B14F-4D97-AF65-F5344CB8AC3E}">
        <p14:creationId xmlns:p14="http://schemas.microsoft.com/office/powerpoint/2010/main" val="232399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EBCF753-8787-4A90-BB31-8BC426C14DB4}"/>
              </a:ext>
            </a:extLst>
          </p:cNvPr>
          <p:cNvSpPr txBox="1"/>
          <p:nvPr/>
        </p:nvSpPr>
        <p:spPr>
          <a:xfrm>
            <a:off x="6096000" y="3164317"/>
            <a:ext cx="37201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2800" dirty="0">
                <a:solidFill>
                  <a:prstClr val="black"/>
                </a:solidFill>
                <a:latin typeface="Calibri" panose="020F0502020204030204" pitchFamily="34" charset="0"/>
                <a:cs typeface="Calibri" panose="020F0502020204030204" pitchFamily="34" charset="0"/>
              </a:rPr>
              <a:t>MÓDULOS DEL SISTEMA</a:t>
            </a:r>
            <a:endParaRPr kumimoji="0" lang="es-CO"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6" name="Gráfico 5">
            <a:extLst>
              <a:ext uri="{FF2B5EF4-FFF2-40B4-BE49-F238E27FC236}">
                <a16:creationId xmlns:a16="http://schemas.microsoft.com/office/drawing/2014/main" id="{BF5F677D-B771-4599-892B-E2868C249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858" y="1684171"/>
            <a:ext cx="2173711" cy="3483512"/>
          </a:xfrm>
          <a:prstGeom prst="rect">
            <a:avLst/>
          </a:prstGeom>
        </p:spPr>
      </p:pic>
    </p:spTree>
    <p:extLst>
      <p:ext uri="{BB962C8B-B14F-4D97-AF65-F5344CB8AC3E}">
        <p14:creationId xmlns:p14="http://schemas.microsoft.com/office/powerpoint/2010/main" val="368980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ADMINISTRADOR</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8" name="Imagen 7">
            <a:extLst>
              <a:ext uri="{FF2B5EF4-FFF2-40B4-BE49-F238E27FC236}">
                <a16:creationId xmlns:a16="http://schemas.microsoft.com/office/drawing/2014/main" id="{A98D3829-5DAE-4BCD-AF1A-B71FEEA49975}"/>
              </a:ext>
            </a:extLst>
          </p:cNvPr>
          <p:cNvPicPr>
            <a:picLocks noChangeAspect="1"/>
          </p:cNvPicPr>
          <p:nvPr/>
        </p:nvPicPr>
        <p:blipFill>
          <a:blip r:embed="rId4"/>
          <a:stretch>
            <a:fillRect/>
          </a:stretch>
        </p:blipFill>
        <p:spPr>
          <a:xfrm>
            <a:off x="1012128" y="1204958"/>
            <a:ext cx="5052354" cy="5363041"/>
          </a:xfrm>
          <a:prstGeom prst="rect">
            <a:avLst/>
          </a:prstGeom>
        </p:spPr>
      </p:pic>
      <p:pic>
        <p:nvPicPr>
          <p:cNvPr id="3" name="Imagen 2">
            <a:extLst>
              <a:ext uri="{FF2B5EF4-FFF2-40B4-BE49-F238E27FC236}">
                <a16:creationId xmlns:a16="http://schemas.microsoft.com/office/drawing/2014/main" id="{DEBCCC1F-AB54-41B1-BD31-EDE56360B542}"/>
              </a:ext>
            </a:extLst>
          </p:cNvPr>
          <p:cNvPicPr>
            <a:picLocks noChangeAspect="1"/>
          </p:cNvPicPr>
          <p:nvPr/>
        </p:nvPicPr>
        <p:blipFill>
          <a:blip r:embed="rId5"/>
          <a:stretch>
            <a:fillRect/>
          </a:stretch>
        </p:blipFill>
        <p:spPr>
          <a:xfrm>
            <a:off x="6601911" y="1204958"/>
            <a:ext cx="5052355" cy="5363041"/>
          </a:xfrm>
          <a:prstGeom prst="rect">
            <a:avLst/>
          </a:prstGeom>
        </p:spPr>
      </p:pic>
    </p:spTree>
    <p:extLst>
      <p:ext uri="{BB962C8B-B14F-4D97-AF65-F5344CB8AC3E}">
        <p14:creationId xmlns:p14="http://schemas.microsoft.com/office/powerpoint/2010/main" val="235010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DIRECTOR DE PROYECTOS</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11" name="Imagen 10">
            <a:extLst>
              <a:ext uri="{FF2B5EF4-FFF2-40B4-BE49-F238E27FC236}">
                <a16:creationId xmlns:a16="http://schemas.microsoft.com/office/drawing/2014/main" id="{E66B2744-8B47-4CD1-AC98-DEBD646ECD7F}"/>
              </a:ext>
            </a:extLst>
          </p:cNvPr>
          <p:cNvPicPr>
            <a:picLocks noChangeAspect="1"/>
          </p:cNvPicPr>
          <p:nvPr/>
        </p:nvPicPr>
        <p:blipFill>
          <a:blip r:embed="rId4"/>
          <a:stretch>
            <a:fillRect/>
          </a:stretch>
        </p:blipFill>
        <p:spPr>
          <a:xfrm>
            <a:off x="1020520" y="1206501"/>
            <a:ext cx="5052355" cy="5363042"/>
          </a:xfrm>
          <a:prstGeom prst="rect">
            <a:avLst/>
          </a:prstGeom>
        </p:spPr>
      </p:pic>
      <p:pic>
        <p:nvPicPr>
          <p:cNvPr id="14" name="Imagen 13">
            <a:extLst>
              <a:ext uri="{FF2B5EF4-FFF2-40B4-BE49-F238E27FC236}">
                <a16:creationId xmlns:a16="http://schemas.microsoft.com/office/drawing/2014/main" id="{387D327D-F52F-43D8-AEA3-46851CEE3B96}"/>
              </a:ext>
            </a:extLst>
          </p:cNvPr>
          <p:cNvPicPr>
            <a:picLocks noChangeAspect="1"/>
          </p:cNvPicPr>
          <p:nvPr/>
        </p:nvPicPr>
        <p:blipFill>
          <a:blip r:embed="rId5"/>
          <a:stretch>
            <a:fillRect/>
          </a:stretch>
        </p:blipFill>
        <p:spPr>
          <a:xfrm>
            <a:off x="6606107" y="1206501"/>
            <a:ext cx="5052355" cy="5363042"/>
          </a:xfrm>
          <a:prstGeom prst="rect">
            <a:avLst/>
          </a:prstGeom>
        </p:spPr>
      </p:pic>
    </p:spTree>
    <p:extLst>
      <p:ext uri="{BB962C8B-B14F-4D97-AF65-F5344CB8AC3E}">
        <p14:creationId xmlns:p14="http://schemas.microsoft.com/office/powerpoint/2010/main" val="79012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9D590FB1-9A5C-4D0E-8E06-6A51A1F36614}"/>
              </a:ext>
            </a:extLst>
          </p:cNvPr>
          <p:cNvSpPr/>
          <p:nvPr/>
        </p:nvSpPr>
        <p:spPr>
          <a:xfrm>
            <a:off x="1" y="0"/>
            <a:ext cx="11423374" cy="891540"/>
          </a:xfrm>
          <a:prstGeom prst="rect">
            <a:avLst/>
          </a:prstGeom>
          <a:solidFill>
            <a:srgbClr val="4C5254"/>
          </a:solidFill>
          <a:ln>
            <a:solidFill>
              <a:srgbClr val="4C5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MÓDULO</a:t>
            </a:r>
            <a:r>
              <a:rPr lang="es-CO" dirty="0"/>
              <a:t> </a:t>
            </a:r>
            <a:r>
              <a:rPr lang="es-CO" sz="2800" dirty="0"/>
              <a:t>PERFIL DE OPERACIÓN</a:t>
            </a:r>
            <a:endParaRPr lang="es-CO" dirty="0"/>
          </a:p>
        </p:txBody>
      </p:sp>
      <p:pic>
        <p:nvPicPr>
          <p:cNvPr id="9" name="Gráfico 8">
            <a:extLst>
              <a:ext uri="{FF2B5EF4-FFF2-40B4-BE49-F238E27FC236}">
                <a16:creationId xmlns:a16="http://schemas.microsoft.com/office/drawing/2014/main" id="{2AB57A7D-78A8-47B5-9A54-1459EF84C3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06" t="1113" r="14866" b="32693"/>
          <a:stretch/>
        </p:blipFill>
        <p:spPr>
          <a:xfrm>
            <a:off x="11507793" y="0"/>
            <a:ext cx="599484" cy="891540"/>
          </a:xfrm>
          <a:prstGeom prst="rect">
            <a:avLst/>
          </a:prstGeom>
        </p:spPr>
      </p:pic>
      <p:pic>
        <p:nvPicPr>
          <p:cNvPr id="3" name="Imagen 2">
            <a:extLst>
              <a:ext uri="{FF2B5EF4-FFF2-40B4-BE49-F238E27FC236}">
                <a16:creationId xmlns:a16="http://schemas.microsoft.com/office/drawing/2014/main" id="{784270ED-6EE6-4537-BAD0-4B2F48A27EEA}"/>
              </a:ext>
            </a:extLst>
          </p:cNvPr>
          <p:cNvPicPr>
            <a:picLocks noChangeAspect="1"/>
          </p:cNvPicPr>
          <p:nvPr/>
        </p:nvPicPr>
        <p:blipFill>
          <a:blip r:embed="rId4"/>
          <a:stretch>
            <a:fillRect/>
          </a:stretch>
        </p:blipFill>
        <p:spPr>
          <a:xfrm>
            <a:off x="1059613" y="1193248"/>
            <a:ext cx="5907997" cy="5363043"/>
          </a:xfrm>
          <a:prstGeom prst="rect">
            <a:avLst/>
          </a:prstGeom>
        </p:spPr>
      </p:pic>
      <p:pic>
        <p:nvPicPr>
          <p:cNvPr id="4" name="Imagen 3">
            <a:extLst>
              <a:ext uri="{FF2B5EF4-FFF2-40B4-BE49-F238E27FC236}">
                <a16:creationId xmlns:a16="http://schemas.microsoft.com/office/drawing/2014/main" id="{C2E2EDD1-E60E-4A3F-B5B7-92888579CC74}"/>
              </a:ext>
            </a:extLst>
          </p:cNvPr>
          <p:cNvPicPr>
            <a:picLocks noChangeAspect="1"/>
          </p:cNvPicPr>
          <p:nvPr/>
        </p:nvPicPr>
        <p:blipFill>
          <a:blip r:embed="rId5"/>
          <a:stretch>
            <a:fillRect/>
          </a:stretch>
        </p:blipFill>
        <p:spPr>
          <a:xfrm>
            <a:off x="7304847" y="1193247"/>
            <a:ext cx="3036020" cy="5363043"/>
          </a:xfrm>
          <a:prstGeom prst="rect">
            <a:avLst/>
          </a:prstGeom>
        </p:spPr>
      </p:pic>
    </p:spTree>
    <p:extLst>
      <p:ext uri="{BB962C8B-B14F-4D97-AF65-F5344CB8AC3E}">
        <p14:creationId xmlns:p14="http://schemas.microsoft.com/office/powerpoint/2010/main" val="25660025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609</Words>
  <Application>Microsoft Office PowerPoint</Application>
  <PresentationFormat>Panorámica</PresentationFormat>
  <Paragraphs>85</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Yonathan Bohorquez Rincon</dc:creator>
  <cp:lastModifiedBy>Yonathan Bohorquez Rincon</cp:lastModifiedBy>
  <cp:revision>26</cp:revision>
  <dcterms:created xsi:type="dcterms:W3CDTF">2020-05-16T17:16:39Z</dcterms:created>
  <dcterms:modified xsi:type="dcterms:W3CDTF">2020-05-17T23:15:27Z</dcterms:modified>
</cp:coreProperties>
</file>